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8"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81FC1-54EA-401A-9EFC-ABC4F58D4C8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hr-HR"/>
        </a:p>
      </dgm:t>
    </dgm:pt>
    <dgm:pt modelId="{2699E739-D9CE-4D91-BBB4-1E52B0668E2E}">
      <dgm:prSet/>
      <dgm:spPr/>
      <dgm:t>
        <a:bodyPr/>
        <a:lstStyle/>
        <a:p>
          <a:r>
            <a:rPr lang="en-US"/>
            <a:t>In this format, the recipient can easily find all of your contact information in case they need to get in touch with you for further information or clarification</a:t>
          </a:r>
          <a:endParaRPr lang="hr-HR"/>
        </a:p>
      </dgm:t>
    </dgm:pt>
    <dgm:pt modelId="{224967FE-13AF-4D93-B559-0C2A68562602}" type="parTrans" cxnId="{8FC11050-32D4-48BC-9118-6DF69E1B8800}">
      <dgm:prSet/>
      <dgm:spPr/>
      <dgm:t>
        <a:bodyPr/>
        <a:lstStyle/>
        <a:p>
          <a:endParaRPr lang="hr-HR"/>
        </a:p>
      </dgm:t>
    </dgm:pt>
    <dgm:pt modelId="{F57A3E73-25DC-41D7-A21A-E1D86543A0DB}" type="sibTrans" cxnId="{8FC11050-32D4-48BC-9118-6DF69E1B8800}">
      <dgm:prSet/>
      <dgm:spPr/>
      <dgm:t>
        <a:bodyPr/>
        <a:lstStyle/>
        <a:p>
          <a:endParaRPr lang="hr-HR"/>
        </a:p>
      </dgm:t>
    </dgm:pt>
    <dgm:pt modelId="{74A04F46-2B26-400C-8F8E-5EE945139FBD}" type="pres">
      <dgm:prSet presAssocID="{45B81FC1-54EA-401A-9EFC-ABC4F58D4C82}" presName="Name0" presStyleCnt="0">
        <dgm:presLayoutVars>
          <dgm:chMax val="7"/>
          <dgm:dir/>
          <dgm:animLvl val="lvl"/>
          <dgm:resizeHandles val="exact"/>
        </dgm:presLayoutVars>
      </dgm:prSet>
      <dgm:spPr/>
    </dgm:pt>
    <dgm:pt modelId="{69A02A91-F1DE-467C-9CAA-81A69C37F6BC}" type="pres">
      <dgm:prSet presAssocID="{2699E739-D9CE-4D91-BBB4-1E52B0668E2E}" presName="circle1" presStyleLbl="node1" presStyleIdx="0" presStyleCnt="1"/>
      <dgm:spPr/>
    </dgm:pt>
    <dgm:pt modelId="{B8BDEFEF-81AF-482D-955D-52446010C31C}" type="pres">
      <dgm:prSet presAssocID="{2699E739-D9CE-4D91-BBB4-1E52B0668E2E}" presName="space" presStyleCnt="0"/>
      <dgm:spPr/>
    </dgm:pt>
    <dgm:pt modelId="{D124426B-5E60-4E56-AE63-FCA7D9CF1AA0}" type="pres">
      <dgm:prSet presAssocID="{2699E739-D9CE-4D91-BBB4-1E52B0668E2E}" presName="rect1" presStyleLbl="alignAcc1" presStyleIdx="0" presStyleCnt="1"/>
      <dgm:spPr/>
    </dgm:pt>
    <dgm:pt modelId="{2C6B9C2C-96EC-4B40-A1AF-E0EE735C4E70}" type="pres">
      <dgm:prSet presAssocID="{2699E739-D9CE-4D91-BBB4-1E52B0668E2E}" presName="rect1ParTxNoCh" presStyleLbl="alignAcc1" presStyleIdx="0" presStyleCnt="1">
        <dgm:presLayoutVars>
          <dgm:chMax val="1"/>
          <dgm:bulletEnabled val="1"/>
        </dgm:presLayoutVars>
      </dgm:prSet>
      <dgm:spPr/>
    </dgm:pt>
  </dgm:ptLst>
  <dgm:cxnLst>
    <dgm:cxn modelId="{7E6E9525-0DFF-48EB-B0D3-1D5AED5DF843}" type="presOf" srcId="{45B81FC1-54EA-401A-9EFC-ABC4F58D4C82}" destId="{74A04F46-2B26-400C-8F8E-5EE945139FBD}" srcOrd="0" destOrd="0" presId="urn:microsoft.com/office/officeart/2005/8/layout/target3"/>
    <dgm:cxn modelId="{8FC11050-32D4-48BC-9118-6DF69E1B8800}" srcId="{45B81FC1-54EA-401A-9EFC-ABC4F58D4C82}" destId="{2699E739-D9CE-4D91-BBB4-1E52B0668E2E}" srcOrd="0" destOrd="0" parTransId="{224967FE-13AF-4D93-B559-0C2A68562602}" sibTransId="{F57A3E73-25DC-41D7-A21A-E1D86543A0DB}"/>
    <dgm:cxn modelId="{4BDFDEEB-274C-4A3D-867F-E4C67165F689}" type="presOf" srcId="{2699E739-D9CE-4D91-BBB4-1E52B0668E2E}" destId="{D124426B-5E60-4E56-AE63-FCA7D9CF1AA0}" srcOrd="0" destOrd="0" presId="urn:microsoft.com/office/officeart/2005/8/layout/target3"/>
    <dgm:cxn modelId="{0F5AF9EF-DB60-4B2D-9A8C-9F56AA625489}" type="presOf" srcId="{2699E739-D9CE-4D91-BBB4-1E52B0668E2E}" destId="{2C6B9C2C-96EC-4B40-A1AF-E0EE735C4E70}" srcOrd="1" destOrd="0" presId="urn:microsoft.com/office/officeart/2005/8/layout/target3"/>
    <dgm:cxn modelId="{EDC1B27B-36AD-40B4-8988-8957DE2210F0}" type="presParOf" srcId="{74A04F46-2B26-400C-8F8E-5EE945139FBD}" destId="{69A02A91-F1DE-467C-9CAA-81A69C37F6BC}" srcOrd="0" destOrd="0" presId="urn:microsoft.com/office/officeart/2005/8/layout/target3"/>
    <dgm:cxn modelId="{193B8002-F2E7-4141-9576-8C233385C409}" type="presParOf" srcId="{74A04F46-2B26-400C-8F8E-5EE945139FBD}" destId="{B8BDEFEF-81AF-482D-955D-52446010C31C}" srcOrd="1" destOrd="0" presId="urn:microsoft.com/office/officeart/2005/8/layout/target3"/>
    <dgm:cxn modelId="{6E7E515D-AC8B-4FBD-9135-CAA8D33B1106}" type="presParOf" srcId="{74A04F46-2B26-400C-8F8E-5EE945139FBD}" destId="{D124426B-5E60-4E56-AE63-FCA7D9CF1AA0}" srcOrd="2" destOrd="0" presId="urn:microsoft.com/office/officeart/2005/8/layout/target3"/>
    <dgm:cxn modelId="{8B7E3D09-3C3E-4F92-A1CB-1320F3146DBC}" type="presParOf" srcId="{74A04F46-2B26-400C-8F8E-5EE945139FBD}" destId="{2C6B9C2C-96EC-4B40-A1AF-E0EE735C4E7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E7ECC-AFB1-47DE-ABCD-D97EDF88021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hr-HR"/>
        </a:p>
      </dgm:t>
    </dgm:pt>
    <dgm:pt modelId="{947CE4CE-CD11-40E2-AED2-F2BCA57C0129}">
      <dgm:prSet/>
      <dgm:spPr/>
      <dgm:t>
        <a:bodyPr/>
        <a:lstStyle/>
        <a:p>
          <a:r>
            <a:rPr lang="hr-HR"/>
            <a:t>I</a:t>
          </a:r>
          <a:r>
            <a:rPr lang="en-US"/>
            <a:t>n this format, the recipient's information is clearly and professionally presented, indicating that you have taken the time to research and address the letter to the correct person.</a:t>
          </a:r>
          <a:endParaRPr lang="hr-HR"/>
        </a:p>
      </dgm:t>
    </dgm:pt>
    <dgm:pt modelId="{5C75E341-2F03-4041-9F0F-BA8766264EB8}" type="parTrans" cxnId="{ACAA9D31-F7BA-4D9E-B043-86CBC0595E38}">
      <dgm:prSet/>
      <dgm:spPr/>
      <dgm:t>
        <a:bodyPr/>
        <a:lstStyle/>
        <a:p>
          <a:endParaRPr lang="hr-HR"/>
        </a:p>
      </dgm:t>
    </dgm:pt>
    <dgm:pt modelId="{E9F0CBB0-7C2D-4185-94F4-CD568F4C5E5D}" type="sibTrans" cxnId="{ACAA9D31-F7BA-4D9E-B043-86CBC0595E38}">
      <dgm:prSet/>
      <dgm:spPr/>
      <dgm:t>
        <a:bodyPr/>
        <a:lstStyle/>
        <a:p>
          <a:endParaRPr lang="hr-HR"/>
        </a:p>
      </dgm:t>
    </dgm:pt>
    <dgm:pt modelId="{BC1DB95F-7910-4B0F-A5E6-D63389E40569}" type="pres">
      <dgm:prSet presAssocID="{A8AE7ECC-AFB1-47DE-ABCD-D97EDF88021B}" presName="Name0" presStyleCnt="0">
        <dgm:presLayoutVars>
          <dgm:chMax val="7"/>
          <dgm:dir/>
          <dgm:animLvl val="lvl"/>
          <dgm:resizeHandles val="exact"/>
        </dgm:presLayoutVars>
      </dgm:prSet>
      <dgm:spPr/>
    </dgm:pt>
    <dgm:pt modelId="{6B490959-6FB5-4BBD-A546-270F64935267}" type="pres">
      <dgm:prSet presAssocID="{947CE4CE-CD11-40E2-AED2-F2BCA57C0129}" presName="circle1" presStyleLbl="node1" presStyleIdx="0" presStyleCnt="1"/>
      <dgm:spPr/>
    </dgm:pt>
    <dgm:pt modelId="{63971D37-2350-4EE2-8856-735C31672F3D}" type="pres">
      <dgm:prSet presAssocID="{947CE4CE-CD11-40E2-AED2-F2BCA57C0129}" presName="space" presStyleCnt="0"/>
      <dgm:spPr/>
    </dgm:pt>
    <dgm:pt modelId="{E63024AE-DE3B-457F-9FAB-A13100DB21D1}" type="pres">
      <dgm:prSet presAssocID="{947CE4CE-CD11-40E2-AED2-F2BCA57C0129}" presName="rect1" presStyleLbl="alignAcc1" presStyleIdx="0" presStyleCnt="1"/>
      <dgm:spPr/>
    </dgm:pt>
    <dgm:pt modelId="{C618125F-22DC-4213-87BB-541B58C8FB07}" type="pres">
      <dgm:prSet presAssocID="{947CE4CE-CD11-40E2-AED2-F2BCA57C0129}" presName="rect1ParTxNoCh" presStyleLbl="alignAcc1" presStyleIdx="0" presStyleCnt="1">
        <dgm:presLayoutVars>
          <dgm:chMax val="1"/>
          <dgm:bulletEnabled val="1"/>
        </dgm:presLayoutVars>
      </dgm:prSet>
      <dgm:spPr/>
    </dgm:pt>
  </dgm:ptLst>
  <dgm:cxnLst>
    <dgm:cxn modelId="{7E84312E-7707-4413-A054-A705D0333234}" type="presOf" srcId="{A8AE7ECC-AFB1-47DE-ABCD-D97EDF88021B}" destId="{BC1DB95F-7910-4B0F-A5E6-D63389E40569}" srcOrd="0" destOrd="0" presId="urn:microsoft.com/office/officeart/2005/8/layout/target3"/>
    <dgm:cxn modelId="{ACAA9D31-F7BA-4D9E-B043-86CBC0595E38}" srcId="{A8AE7ECC-AFB1-47DE-ABCD-D97EDF88021B}" destId="{947CE4CE-CD11-40E2-AED2-F2BCA57C0129}" srcOrd="0" destOrd="0" parTransId="{5C75E341-2F03-4041-9F0F-BA8766264EB8}" sibTransId="{E9F0CBB0-7C2D-4185-94F4-CD568F4C5E5D}"/>
    <dgm:cxn modelId="{7A9ECE36-F3AF-45B6-BA4A-B15F3D61A41C}" type="presOf" srcId="{947CE4CE-CD11-40E2-AED2-F2BCA57C0129}" destId="{E63024AE-DE3B-457F-9FAB-A13100DB21D1}" srcOrd="0" destOrd="0" presId="urn:microsoft.com/office/officeart/2005/8/layout/target3"/>
    <dgm:cxn modelId="{3979C646-B916-4080-A183-6C00B88D485C}" type="presOf" srcId="{947CE4CE-CD11-40E2-AED2-F2BCA57C0129}" destId="{C618125F-22DC-4213-87BB-541B58C8FB07}" srcOrd="1" destOrd="0" presId="urn:microsoft.com/office/officeart/2005/8/layout/target3"/>
    <dgm:cxn modelId="{15320644-01CB-4247-AB61-D2DDC050B415}" type="presParOf" srcId="{BC1DB95F-7910-4B0F-A5E6-D63389E40569}" destId="{6B490959-6FB5-4BBD-A546-270F64935267}" srcOrd="0" destOrd="0" presId="urn:microsoft.com/office/officeart/2005/8/layout/target3"/>
    <dgm:cxn modelId="{306BF049-C940-4B9F-9575-75E7513F85D2}" type="presParOf" srcId="{BC1DB95F-7910-4B0F-A5E6-D63389E40569}" destId="{63971D37-2350-4EE2-8856-735C31672F3D}" srcOrd="1" destOrd="0" presId="urn:microsoft.com/office/officeart/2005/8/layout/target3"/>
    <dgm:cxn modelId="{C88467E4-AE05-4FDE-B9FA-8C0F598FCCB1}" type="presParOf" srcId="{BC1DB95F-7910-4B0F-A5E6-D63389E40569}" destId="{E63024AE-DE3B-457F-9FAB-A13100DB21D1}" srcOrd="2" destOrd="0" presId="urn:microsoft.com/office/officeart/2005/8/layout/target3"/>
    <dgm:cxn modelId="{C76CB964-AC0B-49E5-82A8-DB9D36146B09}" type="presParOf" srcId="{BC1DB95F-7910-4B0F-A5E6-D63389E40569}" destId="{C618125F-22DC-4213-87BB-541B58C8FB07}"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02A91-F1DE-467C-9CAA-81A69C37F6BC}">
      <dsp:nvSpPr>
        <dsp:cNvPr id="0" name=""/>
        <dsp:cNvSpPr/>
      </dsp:nvSpPr>
      <dsp:spPr>
        <a:xfrm>
          <a:off x="0" y="0"/>
          <a:ext cx="1569660" cy="156966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4426B-5E60-4E56-AE63-FCA7D9CF1AA0}">
      <dsp:nvSpPr>
        <dsp:cNvPr id="0" name=""/>
        <dsp:cNvSpPr/>
      </dsp:nvSpPr>
      <dsp:spPr>
        <a:xfrm>
          <a:off x="784830" y="0"/>
          <a:ext cx="5311170" cy="156966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 this format, the recipient can easily find all of your contact information in case they need to get in touch with you for further information or clarification</a:t>
          </a:r>
          <a:endParaRPr lang="hr-HR" sz="2600" kern="1200"/>
        </a:p>
      </dsp:txBody>
      <dsp:txXfrm>
        <a:off x="784830" y="0"/>
        <a:ext cx="5311170" cy="156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90959-6FB5-4BBD-A546-270F64935267}">
      <dsp:nvSpPr>
        <dsp:cNvPr id="0" name=""/>
        <dsp:cNvSpPr/>
      </dsp:nvSpPr>
      <dsp:spPr>
        <a:xfrm>
          <a:off x="0" y="0"/>
          <a:ext cx="1647825" cy="164782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024AE-DE3B-457F-9FAB-A13100DB21D1}">
      <dsp:nvSpPr>
        <dsp:cNvPr id="0" name=""/>
        <dsp:cNvSpPr/>
      </dsp:nvSpPr>
      <dsp:spPr>
        <a:xfrm>
          <a:off x="823912" y="0"/>
          <a:ext cx="5366430" cy="16478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t>I</a:t>
          </a:r>
          <a:r>
            <a:rPr lang="en-US" sz="2200" kern="1200"/>
            <a:t>n this format, the recipient's information is clearly and professionally presented, indicating that you have taken the time to research and address the letter to the correct person.</a:t>
          </a:r>
          <a:endParaRPr lang="hr-HR" sz="2200" kern="1200"/>
        </a:p>
      </dsp:txBody>
      <dsp:txXfrm>
        <a:off x="823912" y="0"/>
        <a:ext cx="5366430" cy="164782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ilto:janesmith@email.com" TargetMode="Externa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30638F-1AC1-4634-8FEF-4BE87870CA9F}"/>
              </a:ext>
            </a:extLst>
          </p:cNvPr>
          <p:cNvSpPr>
            <a:spLocks noGrp="1"/>
          </p:cNvSpPr>
          <p:nvPr>
            <p:ph type="ctrTitle"/>
          </p:nvPr>
        </p:nvSpPr>
        <p:spPr/>
        <p:txBody>
          <a:bodyPr/>
          <a:lstStyle/>
          <a:p>
            <a:r>
              <a:rPr lang="hr-HR" dirty="0"/>
              <a:t>WRITING</a:t>
            </a:r>
          </a:p>
        </p:txBody>
      </p:sp>
      <p:sp>
        <p:nvSpPr>
          <p:cNvPr id="3" name="Podnaslov 2">
            <a:extLst>
              <a:ext uri="{FF2B5EF4-FFF2-40B4-BE49-F238E27FC236}">
                <a16:creationId xmlns:a16="http://schemas.microsoft.com/office/drawing/2014/main" id="{BA493E62-CCAA-4D81-B8A1-4FCFB92D2EC9}"/>
              </a:ext>
            </a:extLst>
          </p:cNvPr>
          <p:cNvSpPr>
            <a:spLocks noGrp="1"/>
          </p:cNvSpPr>
          <p:nvPr>
            <p:ph type="subTitle" idx="1"/>
          </p:nvPr>
        </p:nvSpPr>
        <p:spPr/>
        <p:txBody>
          <a:bodyPr/>
          <a:lstStyle/>
          <a:p>
            <a:r>
              <a:rPr lang="hr-HR" dirty="0"/>
              <a:t>A FORMAL LETTER</a:t>
            </a:r>
          </a:p>
        </p:txBody>
      </p:sp>
    </p:spTree>
    <p:extLst>
      <p:ext uri="{BB962C8B-B14F-4D97-AF65-F5344CB8AC3E}">
        <p14:creationId xmlns:p14="http://schemas.microsoft.com/office/powerpoint/2010/main" val="356824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B39211-7F86-4DA3-B1FA-A4AA2188B7A9}"/>
              </a:ext>
            </a:extLst>
          </p:cNvPr>
          <p:cNvSpPr>
            <a:spLocks noGrp="1"/>
          </p:cNvSpPr>
          <p:nvPr>
            <p:ph type="title"/>
          </p:nvPr>
        </p:nvSpPr>
        <p:spPr/>
        <p:txBody>
          <a:bodyPr>
            <a:normAutofit fontScale="90000"/>
          </a:bodyPr>
          <a:lstStyle/>
          <a:p>
            <a:r>
              <a:rPr lang="hr-HR" dirty="0"/>
              <a:t>U</a:t>
            </a:r>
            <a:r>
              <a:rPr lang="en-US" dirty="0" err="1"/>
              <a:t>seful</a:t>
            </a:r>
            <a:r>
              <a:rPr lang="en-US" dirty="0"/>
              <a:t> expressions that can be used in writing a formal letter:</a:t>
            </a:r>
            <a:endParaRPr lang="hr-HR" dirty="0"/>
          </a:p>
        </p:txBody>
      </p:sp>
      <p:sp>
        <p:nvSpPr>
          <p:cNvPr id="3" name="Rezervirano mjesto teksta 2">
            <a:extLst>
              <a:ext uri="{FF2B5EF4-FFF2-40B4-BE49-F238E27FC236}">
                <a16:creationId xmlns:a16="http://schemas.microsoft.com/office/drawing/2014/main" id="{4B322D96-001C-4C2E-846A-CE2BCA6C6FF7}"/>
              </a:ext>
            </a:extLst>
          </p:cNvPr>
          <p:cNvSpPr>
            <a:spLocks noGrp="1"/>
          </p:cNvSpPr>
          <p:nvPr>
            <p:ph type="body" idx="1"/>
          </p:nvPr>
        </p:nvSpPr>
        <p:spPr/>
        <p:txBody>
          <a:bodyPr/>
          <a:lstStyle/>
          <a:p>
            <a:r>
              <a:rPr lang="hr-HR" dirty="0" err="1"/>
              <a:t>Opening</a:t>
            </a:r>
            <a:r>
              <a:rPr lang="hr-HR" dirty="0"/>
              <a:t> </a:t>
            </a:r>
            <a:r>
              <a:rPr lang="hr-HR" dirty="0" err="1"/>
              <a:t>expressions</a:t>
            </a:r>
            <a:endParaRPr lang="hr-HR" dirty="0"/>
          </a:p>
        </p:txBody>
      </p:sp>
      <p:sp>
        <p:nvSpPr>
          <p:cNvPr id="4" name="Rezervirano mjesto sadržaja 3">
            <a:extLst>
              <a:ext uri="{FF2B5EF4-FFF2-40B4-BE49-F238E27FC236}">
                <a16:creationId xmlns:a16="http://schemas.microsoft.com/office/drawing/2014/main" id="{68B40C8A-8EB6-4348-B987-684F03AA6A39}"/>
              </a:ext>
            </a:extLst>
          </p:cNvPr>
          <p:cNvSpPr>
            <a:spLocks noGrp="1"/>
          </p:cNvSpPr>
          <p:nvPr>
            <p:ph sz="half" idx="2"/>
          </p:nvPr>
        </p:nvSpPr>
        <p:spPr/>
        <p:txBody>
          <a:bodyPr/>
          <a:lstStyle/>
          <a:p>
            <a:pPr marL="0" indent="0">
              <a:buNone/>
            </a:pPr>
            <a:r>
              <a:rPr lang="en-US" dirty="0"/>
              <a:t>•	Dear </a:t>
            </a:r>
            <a:r>
              <a:rPr lang="hr-HR" i="1" u="sng" dirty="0"/>
              <a:t>n</a:t>
            </a:r>
            <a:r>
              <a:rPr lang="en-US" i="1" u="sng" dirty="0" err="1"/>
              <a:t>ame</a:t>
            </a:r>
            <a:r>
              <a:rPr lang="en-US" i="1" u="sng" dirty="0"/>
              <a:t> of recipient</a:t>
            </a:r>
            <a:r>
              <a:rPr lang="en-US" dirty="0"/>
              <a:t>,</a:t>
            </a:r>
          </a:p>
          <a:p>
            <a:pPr marL="0" indent="0">
              <a:buNone/>
            </a:pPr>
            <a:r>
              <a:rPr lang="en-US" dirty="0"/>
              <a:t>•	To Whom it </a:t>
            </a:r>
            <a:r>
              <a:rPr lang="hr-HR" dirty="0"/>
              <a:t>m</a:t>
            </a:r>
            <a:r>
              <a:rPr lang="en-US" dirty="0"/>
              <a:t>ay </a:t>
            </a:r>
            <a:r>
              <a:rPr lang="hr-HR" dirty="0"/>
              <a:t>c</a:t>
            </a:r>
            <a:r>
              <a:rPr lang="en-US" dirty="0" err="1"/>
              <a:t>oncern</a:t>
            </a:r>
            <a:r>
              <a:rPr lang="en-US" dirty="0"/>
              <a:t>,</a:t>
            </a:r>
          </a:p>
          <a:p>
            <a:pPr marL="0" indent="0">
              <a:buNone/>
            </a:pPr>
            <a:r>
              <a:rPr lang="en-US" dirty="0"/>
              <a:t>•	Dear Sir/Madam,</a:t>
            </a:r>
          </a:p>
          <a:p>
            <a:pPr marL="0" indent="0">
              <a:buNone/>
            </a:pPr>
            <a:r>
              <a:rPr lang="en-US" dirty="0"/>
              <a:t>•	Dear </a:t>
            </a:r>
            <a:r>
              <a:rPr lang="hr-HR" i="1" u="sng" dirty="0"/>
              <a:t>po</a:t>
            </a:r>
            <a:r>
              <a:rPr lang="en-US" i="1" u="sng" dirty="0" err="1"/>
              <a:t>sition</a:t>
            </a:r>
            <a:r>
              <a:rPr lang="en-US" i="1" u="sng" dirty="0"/>
              <a:t> or </a:t>
            </a:r>
            <a:r>
              <a:rPr lang="hr-HR" i="1" u="sng" dirty="0"/>
              <a:t>ti</a:t>
            </a:r>
            <a:r>
              <a:rPr lang="en-US" i="1" u="sng" dirty="0" err="1"/>
              <a:t>tle</a:t>
            </a:r>
            <a:r>
              <a:rPr lang="en-US" i="1" u="sng" dirty="0"/>
              <a:t> of recipient],</a:t>
            </a:r>
          </a:p>
          <a:p>
            <a:endParaRPr lang="hr-HR" dirty="0"/>
          </a:p>
        </p:txBody>
      </p:sp>
      <p:sp>
        <p:nvSpPr>
          <p:cNvPr id="5" name="Rezervirano mjesto teksta 4">
            <a:extLst>
              <a:ext uri="{FF2B5EF4-FFF2-40B4-BE49-F238E27FC236}">
                <a16:creationId xmlns:a16="http://schemas.microsoft.com/office/drawing/2014/main" id="{E0035D50-3BDB-48C8-939E-F4A394E04498}"/>
              </a:ext>
            </a:extLst>
          </p:cNvPr>
          <p:cNvSpPr>
            <a:spLocks noGrp="1"/>
          </p:cNvSpPr>
          <p:nvPr>
            <p:ph type="body" sz="quarter" idx="3"/>
          </p:nvPr>
        </p:nvSpPr>
        <p:spPr/>
        <p:txBody>
          <a:bodyPr/>
          <a:lstStyle/>
          <a:p>
            <a:r>
              <a:rPr lang="en-US" dirty="0"/>
              <a:t>Expressions to introduce the purpose of the letter:</a:t>
            </a:r>
            <a:endParaRPr lang="hr-HR" dirty="0"/>
          </a:p>
        </p:txBody>
      </p:sp>
      <p:pic>
        <p:nvPicPr>
          <p:cNvPr id="7" name="Rezervirano mjesto sadržaja 6">
            <a:extLst>
              <a:ext uri="{FF2B5EF4-FFF2-40B4-BE49-F238E27FC236}">
                <a16:creationId xmlns:a16="http://schemas.microsoft.com/office/drawing/2014/main" id="{9AAADBC8-9C24-4B9F-ABBB-58970755FDC0}"/>
              </a:ext>
            </a:extLst>
          </p:cNvPr>
          <p:cNvPicPr>
            <a:picLocks noGrp="1" noChangeAspect="1"/>
          </p:cNvPicPr>
          <p:nvPr>
            <p:ph sz="quarter" idx="4"/>
          </p:nvPr>
        </p:nvPicPr>
        <p:blipFill>
          <a:blip r:embed="rId2"/>
          <a:stretch>
            <a:fillRect/>
          </a:stretch>
        </p:blipFill>
        <p:spPr>
          <a:xfrm>
            <a:off x="5499006" y="3143554"/>
            <a:ext cx="8319631" cy="3044707"/>
          </a:xfrm>
          <a:prstGeom prst="rect">
            <a:avLst/>
          </a:prstGeom>
        </p:spPr>
      </p:pic>
    </p:spTree>
    <p:extLst>
      <p:ext uri="{BB962C8B-B14F-4D97-AF65-F5344CB8AC3E}">
        <p14:creationId xmlns:p14="http://schemas.microsoft.com/office/powerpoint/2010/main" val="206203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EA28478B-7CFA-4704-9417-E00EC03E9050}"/>
              </a:ext>
            </a:extLst>
          </p:cNvPr>
          <p:cNvSpPr>
            <a:spLocks noGrp="1"/>
          </p:cNvSpPr>
          <p:nvPr>
            <p:ph type="body" idx="4294967295"/>
          </p:nvPr>
        </p:nvSpPr>
        <p:spPr>
          <a:xfrm>
            <a:off x="877078" y="960892"/>
            <a:ext cx="4718050" cy="576262"/>
          </a:xfrm>
        </p:spPr>
        <p:txBody>
          <a:bodyPr/>
          <a:lstStyle/>
          <a:p>
            <a:r>
              <a:rPr lang="en-US" dirty="0"/>
              <a:t>	Expressions to make requests</a:t>
            </a:r>
            <a:endParaRPr lang="hr-HR" dirty="0"/>
          </a:p>
        </p:txBody>
      </p:sp>
      <p:sp>
        <p:nvSpPr>
          <p:cNvPr id="5" name="Rezervirano mjesto teksta 4">
            <a:extLst>
              <a:ext uri="{FF2B5EF4-FFF2-40B4-BE49-F238E27FC236}">
                <a16:creationId xmlns:a16="http://schemas.microsoft.com/office/drawing/2014/main" id="{4D6218D3-CF0C-4594-AA37-4871306133F3}"/>
              </a:ext>
            </a:extLst>
          </p:cNvPr>
          <p:cNvSpPr>
            <a:spLocks noGrp="1"/>
          </p:cNvSpPr>
          <p:nvPr>
            <p:ph type="body" sz="quarter" idx="4294967295"/>
          </p:nvPr>
        </p:nvSpPr>
        <p:spPr>
          <a:xfrm>
            <a:off x="6596872" y="960892"/>
            <a:ext cx="4718050" cy="576262"/>
          </a:xfrm>
        </p:spPr>
        <p:txBody>
          <a:bodyPr/>
          <a:lstStyle/>
          <a:p>
            <a:r>
              <a:rPr lang="en-US" dirty="0"/>
              <a:t>	Expressions to express gratitude</a:t>
            </a:r>
            <a:endParaRPr lang="hr-HR" dirty="0"/>
          </a:p>
        </p:txBody>
      </p:sp>
      <p:sp>
        <p:nvSpPr>
          <p:cNvPr id="6" name="Rezervirano mjesto sadržaja 5">
            <a:extLst>
              <a:ext uri="{FF2B5EF4-FFF2-40B4-BE49-F238E27FC236}">
                <a16:creationId xmlns:a16="http://schemas.microsoft.com/office/drawing/2014/main" id="{995C07E0-D62F-4A75-83A6-01404B3D1D6A}"/>
              </a:ext>
            </a:extLst>
          </p:cNvPr>
          <p:cNvSpPr>
            <a:spLocks noGrp="1"/>
          </p:cNvSpPr>
          <p:nvPr>
            <p:ph sz="quarter" idx="4294967295"/>
          </p:nvPr>
        </p:nvSpPr>
        <p:spPr>
          <a:xfrm>
            <a:off x="6596872" y="2112962"/>
            <a:ext cx="4718050" cy="2632075"/>
          </a:xfrm>
        </p:spPr>
        <p:txBody>
          <a:bodyPr/>
          <a:lstStyle/>
          <a:p>
            <a:pPr marL="0" indent="0">
              <a:buNone/>
            </a:pPr>
            <a:r>
              <a:rPr lang="en-US" dirty="0"/>
              <a:t>•</a:t>
            </a:r>
            <a:r>
              <a:rPr lang="hr-HR" dirty="0"/>
              <a:t>    </a:t>
            </a:r>
            <a:r>
              <a:rPr lang="en-US" dirty="0"/>
              <a:t>Thank you for your attention to this matter.</a:t>
            </a:r>
          </a:p>
          <a:p>
            <a:pPr marL="0" indent="0">
              <a:buNone/>
            </a:pPr>
            <a:r>
              <a:rPr lang="en-US" dirty="0"/>
              <a:t>•	I appreciate your time and consideration.</a:t>
            </a:r>
          </a:p>
          <a:p>
            <a:pPr marL="0" indent="0">
              <a:buNone/>
            </a:pPr>
            <a:r>
              <a:rPr lang="en-US" dirty="0"/>
              <a:t>•	I am grateful for your help.</a:t>
            </a:r>
          </a:p>
          <a:p>
            <a:endParaRPr lang="hr-HR" dirty="0"/>
          </a:p>
        </p:txBody>
      </p:sp>
      <p:pic>
        <p:nvPicPr>
          <p:cNvPr id="8" name="Rezervirano mjesto sadržaja 6">
            <a:extLst>
              <a:ext uri="{FF2B5EF4-FFF2-40B4-BE49-F238E27FC236}">
                <a16:creationId xmlns:a16="http://schemas.microsoft.com/office/drawing/2014/main" id="{1E6B7C83-395D-4CBE-B37D-153FF9D2F307}"/>
              </a:ext>
            </a:extLst>
          </p:cNvPr>
          <p:cNvPicPr>
            <a:picLocks noChangeAspect="1"/>
          </p:cNvPicPr>
          <p:nvPr/>
        </p:nvPicPr>
        <p:blipFill>
          <a:blip r:embed="rId2"/>
          <a:stretch>
            <a:fillRect/>
          </a:stretch>
        </p:blipFill>
        <p:spPr>
          <a:xfrm>
            <a:off x="74645" y="1820862"/>
            <a:ext cx="9926121" cy="3216275"/>
          </a:xfrm>
          <a:prstGeom prst="rect">
            <a:avLst/>
          </a:prstGeom>
        </p:spPr>
      </p:pic>
    </p:spTree>
    <p:extLst>
      <p:ext uri="{BB962C8B-B14F-4D97-AF65-F5344CB8AC3E}">
        <p14:creationId xmlns:p14="http://schemas.microsoft.com/office/powerpoint/2010/main" val="13534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A6749AE8-0507-4F75-9338-3EBDC7285096}"/>
              </a:ext>
            </a:extLst>
          </p:cNvPr>
          <p:cNvSpPr>
            <a:spLocks noGrp="1"/>
          </p:cNvSpPr>
          <p:nvPr>
            <p:ph type="body" idx="4294967295"/>
          </p:nvPr>
        </p:nvSpPr>
        <p:spPr>
          <a:xfrm>
            <a:off x="1063689" y="836484"/>
            <a:ext cx="4718050" cy="576262"/>
          </a:xfrm>
        </p:spPr>
        <p:txBody>
          <a:bodyPr/>
          <a:lstStyle/>
          <a:p>
            <a:r>
              <a:rPr lang="hr-HR" dirty="0" err="1"/>
              <a:t>Closing</a:t>
            </a:r>
            <a:r>
              <a:rPr lang="hr-HR" dirty="0"/>
              <a:t> </a:t>
            </a:r>
            <a:r>
              <a:rPr lang="hr-HR" dirty="0" err="1"/>
              <a:t>expressions</a:t>
            </a:r>
            <a:endParaRPr lang="hr-HR" dirty="0"/>
          </a:p>
        </p:txBody>
      </p:sp>
      <p:sp>
        <p:nvSpPr>
          <p:cNvPr id="4" name="Rezervirano mjesto sadržaja 3">
            <a:extLst>
              <a:ext uri="{FF2B5EF4-FFF2-40B4-BE49-F238E27FC236}">
                <a16:creationId xmlns:a16="http://schemas.microsoft.com/office/drawing/2014/main" id="{6AD9A0BA-84FA-4F4B-8E82-F7DC27B71B6D}"/>
              </a:ext>
            </a:extLst>
          </p:cNvPr>
          <p:cNvSpPr>
            <a:spLocks noGrp="1"/>
          </p:cNvSpPr>
          <p:nvPr>
            <p:ph sz="half" idx="4294967295"/>
          </p:nvPr>
        </p:nvSpPr>
        <p:spPr>
          <a:xfrm>
            <a:off x="1063689" y="1919287"/>
            <a:ext cx="4718050" cy="2632075"/>
          </a:xfrm>
        </p:spPr>
        <p:txBody>
          <a:bodyPr>
            <a:normAutofit fontScale="70000" lnSpcReduction="20000"/>
          </a:bodyPr>
          <a:lstStyle/>
          <a:p>
            <a:r>
              <a:rPr lang="en-US" dirty="0"/>
              <a:t>	I look forward to hearing from you.</a:t>
            </a:r>
          </a:p>
          <a:p>
            <a:r>
              <a:rPr lang="en-US" dirty="0"/>
              <a:t>	Please do not hesitate to contact me if you need further information/assistance...</a:t>
            </a:r>
          </a:p>
          <a:p>
            <a:r>
              <a:rPr lang="en-US" dirty="0"/>
              <a:t>	I am available  to discuss this matter further.</a:t>
            </a:r>
          </a:p>
          <a:p>
            <a:r>
              <a:rPr lang="en-US" dirty="0"/>
              <a:t>	Please let me know how you would like to proceed.</a:t>
            </a:r>
          </a:p>
          <a:p>
            <a:r>
              <a:rPr lang="en-US" dirty="0"/>
              <a:t>	I would appreciate your immediate attention to this matter</a:t>
            </a:r>
          </a:p>
          <a:p>
            <a:endParaRPr lang="hr-HR" dirty="0"/>
          </a:p>
        </p:txBody>
      </p:sp>
      <p:sp>
        <p:nvSpPr>
          <p:cNvPr id="5" name="Rezervirano mjesto teksta 4">
            <a:extLst>
              <a:ext uri="{FF2B5EF4-FFF2-40B4-BE49-F238E27FC236}">
                <a16:creationId xmlns:a16="http://schemas.microsoft.com/office/drawing/2014/main" id="{E81B6D44-908C-4731-B1DF-A198046DE2F2}"/>
              </a:ext>
            </a:extLst>
          </p:cNvPr>
          <p:cNvSpPr>
            <a:spLocks noGrp="1"/>
          </p:cNvSpPr>
          <p:nvPr>
            <p:ph type="body" sz="quarter" idx="4294967295"/>
          </p:nvPr>
        </p:nvSpPr>
        <p:spPr>
          <a:xfrm>
            <a:off x="7026081" y="836484"/>
            <a:ext cx="4718050" cy="576262"/>
          </a:xfrm>
        </p:spPr>
        <p:txBody>
          <a:bodyPr/>
          <a:lstStyle/>
          <a:p>
            <a:r>
              <a:rPr lang="hr-HR" dirty="0"/>
              <a:t>	Signature </a:t>
            </a:r>
            <a:r>
              <a:rPr lang="hr-HR" dirty="0" err="1"/>
              <a:t>expressions</a:t>
            </a:r>
            <a:endParaRPr lang="hr-HR" dirty="0"/>
          </a:p>
        </p:txBody>
      </p:sp>
      <p:sp>
        <p:nvSpPr>
          <p:cNvPr id="6" name="Rezervirano mjesto sadržaja 5">
            <a:extLst>
              <a:ext uri="{FF2B5EF4-FFF2-40B4-BE49-F238E27FC236}">
                <a16:creationId xmlns:a16="http://schemas.microsoft.com/office/drawing/2014/main" id="{6C98ECE5-0670-4321-8992-B9B91B5BCDBB}"/>
              </a:ext>
            </a:extLst>
          </p:cNvPr>
          <p:cNvSpPr>
            <a:spLocks noGrp="1"/>
          </p:cNvSpPr>
          <p:nvPr>
            <p:ph sz="quarter" idx="4294967295"/>
          </p:nvPr>
        </p:nvSpPr>
        <p:spPr>
          <a:xfrm>
            <a:off x="7212693" y="1919286"/>
            <a:ext cx="4718050" cy="2632075"/>
          </a:xfrm>
        </p:spPr>
        <p:txBody>
          <a:bodyPr>
            <a:normAutofit/>
          </a:bodyPr>
          <a:lstStyle/>
          <a:p>
            <a:r>
              <a:rPr lang="en-US" dirty="0"/>
              <a:t>	Yours sincerely,</a:t>
            </a:r>
          </a:p>
          <a:p>
            <a:r>
              <a:rPr lang="hr-HR" dirty="0"/>
              <a:t>    </a:t>
            </a:r>
            <a:r>
              <a:rPr lang="en-US" dirty="0"/>
              <a:t>Respectfully,</a:t>
            </a:r>
          </a:p>
          <a:p>
            <a:r>
              <a:rPr lang="en-US" dirty="0"/>
              <a:t>	Kind regards (less formal but still  professional)</a:t>
            </a:r>
          </a:p>
          <a:p>
            <a:endParaRPr lang="hr-HR" dirty="0"/>
          </a:p>
        </p:txBody>
      </p:sp>
    </p:spTree>
    <p:extLst>
      <p:ext uri="{BB962C8B-B14F-4D97-AF65-F5344CB8AC3E}">
        <p14:creationId xmlns:p14="http://schemas.microsoft.com/office/powerpoint/2010/main" val="172297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CBB8C2-0AF8-495A-84EA-663DDB6E4742}"/>
              </a:ext>
            </a:extLst>
          </p:cNvPr>
          <p:cNvSpPr>
            <a:spLocks noGrp="1"/>
          </p:cNvSpPr>
          <p:nvPr>
            <p:ph type="title"/>
          </p:nvPr>
        </p:nvSpPr>
        <p:spPr/>
        <p:txBody>
          <a:bodyPr>
            <a:normAutofit fontScale="90000"/>
          </a:bodyPr>
          <a:lstStyle/>
          <a:p>
            <a:r>
              <a:rPr lang="en-US" sz="3100" dirty="0"/>
              <a:t>In conclusion, when writing a business letter, it</a:t>
            </a:r>
            <a:r>
              <a:rPr lang="hr-HR" sz="3100" dirty="0"/>
              <a:t> i</a:t>
            </a:r>
            <a:r>
              <a:rPr lang="en-US" sz="3100" dirty="0"/>
              <a:t>s important to keep in mind that </a:t>
            </a:r>
            <a:r>
              <a:rPr lang="hr-HR" sz="3100" dirty="0" err="1"/>
              <a:t>the</a:t>
            </a:r>
            <a:r>
              <a:rPr lang="en-US" sz="3100" dirty="0"/>
              <a:t> reader has limited time and wants you to get straight to the point. Here's what your letter should include:</a:t>
            </a:r>
            <a:endParaRPr lang="hr-HR" sz="3100" dirty="0"/>
          </a:p>
        </p:txBody>
      </p:sp>
      <p:sp>
        <p:nvSpPr>
          <p:cNvPr id="3" name="Rezervirano mjesto teksta 2">
            <a:extLst>
              <a:ext uri="{FF2B5EF4-FFF2-40B4-BE49-F238E27FC236}">
                <a16:creationId xmlns:a16="http://schemas.microsoft.com/office/drawing/2014/main" id="{4AA9A20B-EF36-4F8D-9411-5F6014395DDF}"/>
              </a:ext>
            </a:extLst>
          </p:cNvPr>
          <p:cNvSpPr>
            <a:spLocks noGrp="1"/>
          </p:cNvSpPr>
          <p:nvPr>
            <p:ph type="body" idx="1"/>
          </p:nvPr>
        </p:nvSpPr>
        <p:spPr/>
        <p:txBody>
          <a:bodyPr/>
          <a:lstStyle/>
          <a:p>
            <a:endParaRPr lang="hr-HR"/>
          </a:p>
        </p:txBody>
      </p:sp>
      <p:sp>
        <p:nvSpPr>
          <p:cNvPr id="4" name="Rezervirano mjesto sadržaja 3">
            <a:extLst>
              <a:ext uri="{FF2B5EF4-FFF2-40B4-BE49-F238E27FC236}">
                <a16:creationId xmlns:a16="http://schemas.microsoft.com/office/drawing/2014/main" id="{7E8C4BC7-2EEE-4AE2-9443-3C398CC77B4F}"/>
              </a:ext>
            </a:extLst>
          </p:cNvPr>
          <p:cNvSpPr>
            <a:spLocks noGrp="1"/>
          </p:cNvSpPr>
          <p:nvPr>
            <p:ph sz="half" idx="2"/>
          </p:nvPr>
        </p:nvSpPr>
        <p:spPr/>
        <p:txBody>
          <a:bodyPr>
            <a:normAutofit fontScale="62500" lnSpcReduction="20000"/>
          </a:bodyPr>
          <a:lstStyle/>
          <a:p>
            <a:pPr marL="0" indent="0">
              <a:buNone/>
            </a:pPr>
            <a:r>
              <a:rPr lang="hr-HR" dirty="0"/>
              <a:t>1. </a:t>
            </a:r>
            <a:r>
              <a:rPr lang="en-US" dirty="0"/>
              <a:t>Heading: This includes your address and the date.</a:t>
            </a:r>
          </a:p>
          <a:p>
            <a:endParaRPr lang="en-US" dirty="0"/>
          </a:p>
          <a:p>
            <a:pPr marL="0" indent="0">
              <a:buNone/>
            </a:pPr>
            <a:r>
              <a:rPr lang="hr-HR" dirty="0"/>
              <a:t>2. </a:t>
            </a:r>
            <a:r>
              <a:rPr lang="en-US" dirty="0"/>
              <a:t>Recipient's Address: Write the recipient's name, title, company, and address.</a:t>
            </a:r>
          </a:p>
          <a:p>
            <a:endParaRPr lang="en-US" dirty="0"/>
          </a:p>
          <a:p>
            <a:pPr marL="0" indent="0">
              <a:buNone/>
            </a:pPr>
            <a:r>
              <a:rPr lang="hr-HR" dirty="0"/>
              <a:t>3. </a:t>
            </a:r>
            <a:r>
              <a:rPr lang="en-US" dirty="0"/>
              <a:t>Salutation: Start with a formal greeting like "Dear" followed by the recipient's name.</a:t>
            </a:r>
            <a:endParaRPr lang="hr-HR" dirty="0"/>
          </a:p>
        </p:txBody>
      </p:sp>
      <p:sp>
        <p:nvSpPr>
          <p:cNvPr id="5" name="Rezervirano mjesto teksta 4">
            <a:extLst>
              <a:ext uri="{FF2B5EF4-FFF2-40B4-BE49-F238E27FC236}">
                <a16:creationId xmlns:a16="http://schemas.microsoft.com/office/drawing/2014/main" id="{449FBA43-AEA9-4C2B-8640-91A5132411ED}"/>
              </a:ext>
            </a:extLst>
          </p:cNvPr>
          <p:cNvSpPr>
            <a:spLocks noGrp="1"/>
          </p:cNvSpPr>
          <p:nvPr>
            <p:ph type="body" sz="quarter" idx="3"/>
          </p:nvPr>
        </p:nvSpPr>
        <p:spPr/>
        <p:txBody>
          <a:bodyPr/>
          <a:lstStyle/>
          <a:p>
            <a:endParaRPr lang="hr-HR"/>
          </a:p>
        </p:txBody>
      </p:sp>
      <p:sp>
        <p:nvSpPr>
          <p:cNvPr id="6" name="Rezervirano mjesto sadržaja 5">
            <a:extLst>
              <a:ext uri="{FF2B5EF4-FFF2-40B4-BE49-F238E27FC236}">
                <a16:creationId xmlns:a16="http://schemas.microsoft.com/office/drawing/2014/main" id="{B5791146-A563-409A-9E1C-84B3E58036A5}"/>
              </a:ext>
            </a:extLst>
          </p:cNvPr>
          <p:cNvSpPr>
            <a:spLocks noGrp="1"/>
          </p:cNvSpPr>
          <p:nvPr>
            <p:ph sz="quarter" idx="4"/>
          </p:nvPr>
        </p:nvSpPr>
        <p:spPr/>
        <p:txBody>
          <a:bodyPr>
            <a:normAutofit fontScale="62500" lnSpcReduction="20000"/>
          </a:bodyPr>
          <a:lstStyle/>
          <a:p>
            <a:endParaRPr lang="en-US" dirty="0"/>
          </a:p>
          <a:p>
            <a:pPr marL="0" indent="0">
              <a:buNone/>
            </a:pPr>
            <a:r>
              <a:rPr lang="hr-HR" dirty="0"/>
              <a:t>4. </a:t>
            </a:r>
            <a:r>
              <a:rPr lang="en-US" dirty="0"/>
              <a:t>Subject line</a:t>
            </a:r>
            <a:r>
              <a:rPr lang="hr-HR" dirty="0"/>
              <a:t> (</a:t>
            </a:r>
            <a:r>
              <a:rPr lang="hr-HR" dirty="0" err="1"/>
              <a:t>not</a:t>
            </a:r>
            <a:r>
              <a:rPr lang="hr-HR" dirty="0"/>
              <a:t> </a:t>
            </a:r>
            <a:r>
              <a:rPr lang="hr-HR" dirty="0" err="1"/>
              <a:t>essential</a:t>
            </a:r>
            <a:r>
              <a:rPr lang="hr-HR" dirty="0"/>
              <a:t>)</a:t>
            </a:r>
            <a:endParaRPr lang="en-US" dirty="0"/>
          </a:p>
          <a:p>
            <a:endParaRPr lang="en-US" dirty="0"/>
          </a:p>
          <a:p>
            <a:pPr marL="0" indent="0">
              <a:buNone/>
            </a:pPr>
            <a:r>
              <a:rPr lang="hr-HR" dirty="0"/>
              <a:t>5. </a:t>
            </a:r>
            <a:r>
              <a:rPr lang="en-US" dirty="0"/>
              <a:t>Body of the letter: This is where you state the purpose of the letter and provide all the necessary details. Keep it short and to the point.</a:t>
            </a:r>
          </a:p>
          <a:p>
            <a:endParaRPr lang="en-US" dirty="0"/>
          </a:p>
          <a:p>
            <a:pPr marL="0" indent="0">
              <a:buNone/>
            </a:pPr>
            <a:r>
              <a:rPr lang="hr-HR" dirty="0"/>
              <a:t>6. </a:t>
            </a:r>
            <a:r>
              <a:rPr lang="en-US" dirty="0"/>
              <a:t>Closing: End the letter with a professional closing such as "Sincerely" followed by your signature and name</a:t>
            </a:r>
          </a:p>
          <a:p>
            <a:endParaRPr lang="hr-HR" dirty="0"/>
          </a:p>
        </p:txBody>
      </p:sp>
    </p:spTree>
    <p:extLst>
      <p:ext uri="{BB962C8B-B14F-4D97-AF65-F5344CB8AC3E}">
        <p14:creationId xmlns:p14="http://schemas.microsoft.com/office/powerpoint/2010/main" val="121044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08207EC0-CC17-4AD2-9B0D-6ACBB2DC9113}"/>
              </a:ext>
            </a:extLst>
          </p:cNvPr>
          <p:cNvPicPr>
            <a:picLocks noChangeAspect="1"/>
          </p:cNvPicPr>
          <p:nvPr/>
        </p:nvPicPr>
        <p:blipFill>
          <a:blip r:embed="rId2"/>
          <a:stretch>
            <a:fillRect/>
          </a:stretch>
        </p:blipFill>
        <p:spPr>
          <a:xfrm>
            <a:off x="3467837" y="501378"/>
            <a:ext cx="4407200" cy="5750132"/>
          </a:xfrm>
          <a:prstGeom prst="rect">
            <a:avLst/>
          </a:prstGeom>
        </p:spPr>
      </p:pic>
    </p:spTree>
    <p:extLst>
      <p:ext uri="{BB962C8B-B14F-4D97-AF65-F5344CB8AC3E}">
        <p14:creationId xmlns:p14="http://schemas.microsoft.com/office/powerpoint/2010/main" val="218820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4672146-DCC4-47CE-93A5-4462845D8480}"/>
              </a:ext>
            </a:extLst>
          </p:cNvPr>
          <p:cNvSpPr>
            <a:spLocks noGrp="1"/>
          </p:cNvSpPr>
          <p:nvPr>
            <p:ph idx="4294967295"/>
          </p:nvPr>
        </p:nvSpPr>
        <p:spPr>
          <a:xfrm>
            <a:off x="1295400" y="1297831"/>
            <a:ext cx="9601200" cy="3317875"/>
          </a:xfrm>
        </p:spPr>
        <p:txBody>
          <a:bodyPr/>
          <a:lstStyle/>
          <a:p>
            <a:r>
              <a:rPr lang="en-US" dirty="0"/>
              <a:t>Before you start writing, it's important to understand the purpose of the letter. Formal letters are written for official or professional purposes and should reflect a level of professionalism</a:t>
            </a:r>
            <a:r>
              <a:rPr lang="hr-HR" dirty="0"/>
              <a:t>. </a:t>
            </a:r>
            <a:r>
              <a:rPr lang="en-US" dirty="0"/>
              <a:t>It may be a formal application for a job</a:t>
            </a:r>
            <a:r>
              <a:rPr lang="hr-HR" dirty="0"/>
              <a:t>, a </a:t>
            </a:r>
            <a:r>
              <a:rPr lang="hr-HR" dirty="0" err="1"/>
              <a:t>letter</a:t>
            </a:r>
            <a:r>
              <a:rPr lang="hr-HR" dirty="0"/>
              <a:t> </a:t>
            </a:r>
            <a:r>
              <a:rPr lang="hr-HR" dirty="0" err="1"/>
              <a:t>of</a:t>
            </a:r>
            <a:r>
              <a:rPr lang="hr-HR" dirty="0"/>
              <a:t> </a:t>
            </a:r>
            <a:r>
              <a:rPr lang="hr-HR" dirty="0" err="1"/>
              <a:t>complaint</a:t>
            </a:r>
            <a:r>
              <a:rPr lang="hr-HR" dirty="0"/>
              <a:t>, </a:t>
            </a:r>
            <a:r>
              <a:rPr lang="hr-HR" dirty="0" err="1"/>
              <a:t>acceptance</a:t>
            </a:r>
            <a:r>
              <a:rPr lang="hr-HR" dirty="0"/>
              <a:t> </a:t>
            </a:r>
            <a:r>
              <a:rPr lang="hr-HR" dirty="0" err="1"/>
              <a:t>letter</a:t>
            </a:r>
            <a:r>
              <a:rPr lang="hr-HR" dirty="0"/>
              <a:t>…</a:t>
            </a:r>
          </a:p>
        </p:txBody>
      </p:sp>
    </p:spTree>
    <p:extLst>
      <p:ext uri="{BB962C8B-B14F-4D97-AF65-F5344CB8AC3E}">
        <p14:creationId xmlns:p14="http://schemas.microsoft.com/office/powerpoint/2010/main" val="426200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3E36527-6C3E-49C2-967D-31DB4A48A375}"/>
              </a:ext>
            </a:extLst>
          </p:cNvPr>
          <p:cNvSpPr>
            <a:spLocks noGrp="1"/>
          </p:cNvSpPr>
          <p:nvPr>
            <p:ph type="body" sz="half" idx="4294967295"/>
          </p:nvPr>
        </p:nvSpPr>
        <p:spPr>
          <a:xfrm>
            <a:off x="979715" y="1128259"/>
            <a:ext cx="4117975" cy="4283075"/>
          </a:xfrm>
        </p:spPr>
        <p:txBody>
          <a:bodyPr/>
          <a:lstStyle/>
          <a:p>
            <a:pPr marL="0" indent="0">
              <a:buNone/>
            </a:pPr>
            <a:r>
              <a:rPr lang="en-US" dirty="0"/>
              <a:t>A formal letter should be written in a clear, concise and well-organized manner. </a:t>
            </a:r>
            <a:endParaRPr lang="hr-HR" dirty="0"/>
          </a:p>
          <a:p>
            <a:pPr marL="0" indent="0">
              <a:buNone/>
            </a:pPr>
            <a:r>
              <a:rPr lang="en-US" dirty="0"/>
              <a:t>Use a business letter format, which includes your address, the date, the recipient's address, a salutation, </a:t>
            </a:r>
            <a:r>
              <a:rPr lang="hr-HR" dirty="0" err="1"/>
              <a:t>opening</a:t>
            </a:r>
            <a:r>
              <a:rPr lang="hr-HR" dirty="0"/>
              <a:t> </a:t>
            </a:r>
            <a:r>
              <a:rPr lang="hr-HR" dirty="0" err="1"/>
              <a:t>paragraph</a:t>
            </a:r>
            <a:r>
              <a:rPr lang="hr-HR" dirty="0"/>
              <a:t>, </a:t>
            </a:r>
            <a:r>
              <a:rPr lang="en-US" dirty="0"/>
              <a:t>the body of the letter, a closing, and your signature.</a:t>
            </a:r>
            <a:endParaRPr lang="hr-HR" dirty="0"/>
          </a:p>
        </p:txBody>
      </p:sp>
      <p:pic>
        <p:nvPicPr>
          <p:cNvPr id="5" name="Slika 4">
            <a:extLst>
              <a:ext uri="{FF2B5EF4-FFF2-40B4-BE49-F238E27FC236}">
                <a16:creationId xmlns:a16="http://schemas.microsoft.com/office/drawing/2014/main" id="{80594B81-972C-4115-85A5-558705BFB453}"/>
              </a:ext>
            </a:extLst>
          </p:cNvPr>
          <p:cNvPicPr>
            <a:picLocks noChangeAspect="1"/>
          </p:cNvPicPr>
          <p:nvPr/>
        </p:nvPicPr>
        <p:blipFill>
          <a:blip r:embed="rId2"/>
          <a:stretch>
            <a:fillRect/>
          </a:stretch>
        </p:blipFill>
        <p:spPr>
          <a:xfrm>
            <a:off x="6247300" y="643813"/>
            <a:ext cx="4076191" cy="5766318"/>
          </a:xfrm>
          <a:prstGeom prst="rect">
            <a:avLst/>
          </a:prstGeom>
        </p:spPr>
      </p:pic>
    </p:spTree>
    <p:extLst>
      <p:ext uri="{BB962C8B-B14F-4D97-AF65-F5344CB8AC3E}">
        <p14:creationId xmlns:p14="http://schemas.microsoft.com/office/powerpoint/2010/main" val="418239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81CBBF-6CC1-4A41-9E16-7552FCCE49E9}"/>
              </a:ext>
            </a:extLst>
          </p:cNvPr>
          <p:cNvSpPr>
            <a:spLocks noGrp="1"/>
          </p:cNvSpPr>
          <p:nvPr>
            <p:ph type="title" idx="4294967295"/>
          </p:nvPr>
        </p:nvSpPr>
        <p:spPr>
          <a:xfrm>
            <a:off x="961053" y="637431"/>
            <a:ext cx="9601200" cy="1303337"/>
          </a:xfrm>
        </p:spPr>
        <p:txBody>
          <a:bodyPr>
            <a:noAutofit/>
          </a:bodyPr>
          <a:lstStyle/>
          <a:p>
            <a:pPr lvl="0">
              <a:lnSpc>
                <a:spcPct val="107000"/>
              </a:lnSpc>
              <a:spcAft>
                <a:spcPts val="800"/>
              </a:spcAft>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Write your name, address and contact information (in the upper </a:t>
            </a:r>
            <a:r>
              <a:rPr lang="hr-HR" sz="2400" dirty="0" err="1">
                <a:latin typeface="Calibri" panose="020F0502020204030204" pitchFamily="34" charset="0"/>
                <a:ea typeface="Calibri" panose="020F0502020204030204" pitchFamily="34" charset="0"/>
                <a:cs typeface="Times New Roman" panose="02020603050405020304" pitchFamily="18" charset="0"/>
              </a:rPr>
              <a:t>right</a:t>
            </a:r>
            <a:r>
              <a:rPr lang="en-GB" sz="2400" dirty="0">
                <a:latin typeface="Calibri" panose="020F0502020204030204" pitchFamily="34" charset="0"/>
                <a:ea typeface="Calibri" panose="020F0502020204030204" pitchFamily="34" charset="0"/>
                <a:cs typeface="Times New Roman" panose="02020603050405020304" pitchFamily="18" charset="0"/>
              </a:rPr>
              <a:t>-hand corner of the letter</a:t>
            </a:r>
            <a:r>
              <a:rPr lang="hr-HR" sz="2400" dirty="0">
                <a:latin typeface="Calibri" panose="020F0502020204030204" pitchFamily="34" charset="0"/>
                <a:ea typeface="Calibri" panose="020F0502020204030204" pitchFamily="34" charset="0"/>
                <a:cs typeface="Times New Roman" panose="02020603050405020304" pitchFamily="18" charset="0"/>
              </a:rPr>
              <a:t>);</a:t>
            </a:r>
            <a:br>
              <a:rPr lang="hr-HR" sz="2400" dirty="0">
                <a:latin typeface="Calibri" panose="020F0502020204030204" pitchFamily="34" charset="0"/>
                <a:ea typeface="Calibri" panose="020F0502020204030204" pitchFamily="34" charset="0"/>
                <a:cs typeface="Times New Roman" panose="02020603050405020304" pitchFamily="18" charset="0"/>
              </a:rPr>
            </a:br>
            <a:r>
              <a:rPr lang="hr-HR" sz="2400" dirty="0" err="1">
                <a:latin typeface="Calibri" panose="020F0502020204030204" pitchFamily="34" charset="0"/>
                <a:ea typeface="Calibri" panose="020F0502020204030204" pitchFamily="34" charset="0"/>
                <a:cs typeface="Times New Roman" panose="02020603050405020304" pitchFamily="18" charset="0"/>
              </a:rPr>
              <a:t>Then</a:t>
            </a:r>
            <a:r>
              <a:rPr lang="hr-HR" sz="2400" dirty="0">
                <a:latin typeface="Calibri" panose="020F0502020204030204" pitchFamily="34" charset="0"/>
                <a:ea typeface="Calibri" panose="020F0502020204030204" pitchFamily="34" charset="0"/>
                <a:cs typeface="Times New Roman" panose="02020603050405020304" pitchFamily="18" charset="0"/>
              </a:rPr>
              <a:t>, w</a:t>
            </a:r>
            <a:r>
              <a:rPr lang="en-US" sz="2400" dirty="0">
                <a:latin typeface="Calibri" panose="020F0502020204030204" pitchFamily="34" charset="0"/>
                <a:ea typeface="Calibri" panose="020F0502020204030204" pitchFamily="34" charset="0"/>
                <a:cs typeface="Times New Roman" panose="02020603050405020304" pitchFamily="18" charset="0"/>
              </a:rPr>
              <a:t>rite recipient's name and contact information, with their job title, name of their company and their address.</a:t>
            </a:r>
            <a:endParaRPr lang="hr-H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20B4E8EC-67BF-4ED6-B2AA-72EEF7DB0120}"/>
              </a:ext>
            </a:extLst>
          </p:cNvPr>
          <p:cNvSpPr>
            <a:spLocks noGrp="1"/>
          </p:cNvSpPr>
          <p:nvPr>
            <p:ph sz="half" idx="4294967295"/>
          </p:nvPr>
        </p:nvSpPr>
        <p:spPr>
          <a:xfrm>
            <a:off x="961052" y="2234067"/>
            <a:ext cx="4805265" cy="3821500"/>
          </a:xfrm>
        </p:spPr>
        <p:txBody>
          <a:bodyPr>
            <a:normAutofit fontScale="25000" lnSpcReduction="20000"/>
          </a:bodyPr>
          <a:lstStyle/>
          <a:p>
            <a:endParaRPr lang="en-US" dirty="0"/>
          </a:p>
          <a:p>
            <a:pPr marL="0" indent="0">
              <a:buNone/>
            </a:pPr>
            <a:r>
              <a:rPr lang="hr-HR" sz="11200" dirty="0"/>
              <a:t>Ivan Horvat</a:t>
            </a:r>
          </a:p>
          <a:p>
            <a:pPr marL="0" indent="0">
              <a:buNone/>
            </a:pPr>
            <a:r>
              <a:rPr lang="hr-HR" sz="11200" dirty="0"/>
              <a:t>manager</a:t>
            </a:r>
            <a:endParaRPr lang="en-US" sz="11200" dirty="0"/>
          </a:p>
          <a:p>
            <a:pPr marL="0" indent="0">
              <a:buNone/>
            </a:pPr>
            <a:r>
              <a:rPr lang="hr-HR" sz="11200" dirty="0"/>
              <a:t>Kralja Tomislava 5</a:t>
            </a:r>
            <a:endParaRPr lang="en-US" sz="11200" dirty="0"/>
          </a:p>
          <a:p>
            <a:pPr marL="0" indent="0">
              <a:buNone/>
            </a:pPr>
            <a:r>
              <a:rPr lang="hr-HR" sz="11200" dirty="0"/>
              <a:t>10000 Zagreb</a:t>
            </a:r>
            <a:endParaRPr lang="en-US" sz="11200" dirty="0"/>
          </a:p>
          <a:p>
            <a:pPr marL="0" indent="0">
              <a:buNone/>
            </a:pPr>
            <a:r>
              <a:rPr lang="hr-HR" sz="11200" dirty="0" err="1"/>
              <a:t>ivanhorvat</a:t>
            </a:r>
            <a:r>
              <a:rPr lang="en-US" sz="11200" dirty="0"/>
              <a:t>@email.com</a:t>
            </a:r>
          </a:p>
          <a:p>
            <a:pPr marL="0" indent="0">
              <a:buNone/>
            </a:pPr>
            <a:r>
              <a:rPr lang="hr-HR" sz="11200" dirty="0"/>
              <a:t>093-555-555</a:t>
            </a:r>
          </a:p>
          <a:p>
            <a:pPr marL="0" indent="0">
              <a:buNone/>
            </a:pPr>
            <a:endParaRPr lang="hr-HR" sz="11200" dirty="0"/>
          </a:p>
          <a:p>
            <a:pPr marL="0" indent="0">
              <a:buNone/>
            </a:pPr>
            <a:r>
              <a:rPr lang="hr-HR" sz="11200" dirty="0"/>
              <a:t>26</a:t>
            </a:r>
            <a:r>
              <a:rPr lang="en-US" sz="11200" dirty="0"/>
              <a:t> February 20</a:t>
            </a:r>
            <a:r>
              <a:rPr lang="hr-HR" sz="11200" dirty="0"/>
              <a:t>15</a:t>
            </a:r>
            <a:endParaRPr lang="en-US" sz="11200" dirty="0"/>
          </a:p>
          <a:p>
            <a:endParaRPr lang="en-US" dirty="0"/>
          </a:p>
          <a:p>
            <a:r>
              <a:rPr lang="en-US" dirty="0"/>
              <a:t>.</a:t>
            </a:r>
            <a:endParaRPr lang="hr-HR" dirty="0"/>
          </a:p>
        </p:txBody>
      </p:sp>
      <p:sp>
        <p:nvSpPr>
          <p:cNvPr id="6" name="Rezervirano mjesto sadržaja 5">
            <a:extLst>
              <a:ext uri="{FF2B5EF4-FFF2-40B4-BE49-F238E27FC236}">
                <a16:creationId xmlns:a16="http://schemas.microsoft.com/office/drawing/2014/main" id="{83F10C9F-CBEB-420E-8849-2427E68D06D4}"/>
              </a:ext>
            </a:extLst>
          </p:cNvPr>
          <p:cNvSpPr>
            <a:spLocks noGrp="1"/>
          </p:cNvSpPr>
          <p:nvPr>
            <p:ph sz="half" idx="4294967295"/>
          </p:nvPr>
        </p:nvSpPr>
        <p:spPr>
          <a:xfrm>
            <a:off x="7473950" y="2560638"/>
            <a:ext cx="4718050" cy="3309937"/>
          </a:xfrm>
        </p:spPr>
        <p:txBody>
          <a:bodyPr/>
          <a:lstStyle/>
          <a:p>
            <a:pPr marL="0" indent="0">
              <a:buNone/>
            </a:pPr>
            <a:endParaRPr lang="en-US" sz="1400" dirty="0"/>
          </a:p>
          <a:p>
            <a:pPr marL="0" indent="0">
              <a:buNone/>
            </a:pPr>
            <a:endParaRPr lang="hr-HR" dirty="0"/>
          </a:p>
        </p:txBody>
      </p:sp>
      <p:graphicFrame>
        <p:nvGraphicFramePr>
          <p:cNvPr id="8" name="Dijagram 7">
            <a:extLst>
              <a:ext uri="{FF2B5EF4-FFF2-40B4-BE49-F238E27FC236}">
                <a16:creationId xmlns:a16="http://schemas.microsoft.com/office/drawing/2014/main" id="{00ED8F0D-5CEA-4D8A-9E52-EF8EE2064403}"/>
              </a:ext>
            </a:extLst>
          </p:cNvPr>
          <p:cNvGraphicFramePr/>
          <p:nvPr>
            <p:extLst>
              <p:ext uri="{D42A27DB-BD31-4B8C-83A1-F6EECF244321}">
                <p14:modId xmlns:p14="http://schemas.microsoft.com/office/powerpoint/2010/main" val="181924469"/>
              </p:ext>
            </p:extLst>
          </p:nvPr>
        </p:nvGraphicFramePr>
        <p:xfrm>
          <a:off x="5306008" y="2645946"/>
          <a:ext cx="6096000"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6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AC0CA1-DE65-4EC7-AF80-1904CCFDA543}"/>
              </a:ext>
            </a:extLst>
          </p:cNvPr>
          <p:cNvSpPr>
            <a:spLocks noGrp="1"/>
          </p:cNvSpPr>
          <p:nvPr>
            <p:ph type="title" idx="4294967295"/>
          </p:nvPr>
        </p:nvSpPr>
        <p:spPr>
          <a:xfrm>
            <a:off x="1168400" y="600237"/>
            <a:ext cx="9855200" cy="1647825"/>
          </a:xfrm>
        </p:spPr>
        <p:txBody>
          <a:bodyPr>
            <a:normAutofit fontScale="90000"/>
          </a:bodyPr>
          <a:lstStyle/>
          <a:p>
            <a:r>
              <a:rPr lang="hr-HR" dirty="0" err="1"/>
              <a:t>Then</a:t>
            </a:r>
            <a:r>
              <a:rPr lang="hr-HR" dirty="0"/>
              <a:t>, </a:t>
            </a:r>
            <a:r>
              <a:rPr lang="hr-HR" dirty="0" err="1"/>
              <a:t>write</a:t>
            </a:r>
            <a:r>
              <a:rPr lang="hr-HR" dirty="0"/>
              <a:t> </a:t>
            </a:r>
            <a:r>
              <a:rPr lang="hr-HR" dirty="0" err="1"/>
              <a:t>the</a:t>
            </a:r>
            <a:r>
              <a:rPr lang="hr-HR" dirty="0"/>
              <a:t> </a:t>
            </a:r>
            <a:r>
              <a:rPr lang="hr-HR" dirty="0" err="1"/>
              <a:t>recipient’s</a:t>
            </a:r>
            <a:r>
              <a:rPr lang="hr-HR" dirty="0"/>
              <a:t> </a:t>
            </a:r>
            <a:r>
              <a:rPr lang="hr-HR" dirty="0" err="1"/>
              <a:t>name</a:t>
            </a:r>
            <a:r>
              <a:rPr lang="hr-HR" dirty="0"/>
              <a:t>, </a:t>
            </a:r>
            <a:r>
              <a:rPr lang="hr-HR" dirty="0" err="1"/>
              <a:t>job</a:t>
            </a:r>
            <a:r>
              <a:rPr lang="hr-HR" dirty="0"/>
              <a:t> title, </a:t>
            </a:r>
            <a:r>
              <a:rPr lang="hr-HR" dirty="0" err="1"/>
              <a:t>company</a:t>
            </a:r>
            <a:r>
              <a:rPr lang="hr-HR" dirty="0"/>
              <a:t> </a:t>
            </a:r>
            <a:r>
              <a:rPr lang="hr-HR" dirty="0" err="1"/>
              <a:t>name</a:t>
            </a:r>
            <a:r>
              <a:rPr lang="hr-HR" dirty="0"/>
              <a:t> </a:t>
            </a:r>
            <a:r>
              <a:rPr lang="hr-HR" dirty="0" err="1"/>
              <a:t>and</a:t>
            </a:r>
            <a:r>
              <a:rPr lang="hr-HR" dirty="0"/>
              <a:t> </a:t>
            </a:r>
            <a:r>
              <a:rPr lang="hr-HR" dirty="0" err="1"/>
              <a:t>contact</a:t>
            </a:r>
            <a:r>
              <a:rPr lang="hr-HR" dirty="0"/>
              <a:t> </a:t>
            </a:r>
            <a:r>
              <a:rPr lang="hr-HR" dirty="0" err="1"/>
              <a:t>information</a:t>
            </a:r>
            <a:r>
              <a:rPr lang="hr-HR" dirty="0"/>
              <a:t>, </a:t>
            </a:r>
            <a:r>
              <a:rPr lang="hr-HR" dirty="0" err="1"/>
              <a:t>including</a:t>
            </a:r>
            <a:r>
              <a:rPr lang="hr-HR" dirty="0"/>
              <a:t> </a:t>
            </a:r>
            <a:r>
              <a:rPr lang="hr-HR" dirty="0" err="1"/>
              <a:t>the</a:t>
            </a:r>
            <a:r>
              <a:rPr lang="hr-HR" dirty="0"/>
              <a:t> </a:t>
            </a:r>
            <a:r>
              <a:rPr lang="hr-HR" dirty="0" err="1"/>
              <a:t>address</a:t>
            </a:r>
            <a:endParaRPr lang="hr-HR" dirty="0"/>
          </a:p>
        </p:txBody>
      </p:sp>
      <p:sp>
        <p:nvSpPr>
          <p:cNvPr id="3" name="Rezervirano mjesto sadržaja 2">
            <a:extLst>
              <a:ext uri="{FF2B5EF4-FFF2-40B4-BE49-F238E27FC236}">
                <a16:creationId xmlns:a16="http://schemas.microsoft.com/office/drawing/2014/main" id="{EB7FD2FE-A402-4808-815F-457C0DFCDBC3}"/>
              </a:ext>
            </a:extLst>
          </p:cNvPr>
          <p:cNvSpPr>
            <a:spLocks noGrp="1"/>
          </p:cNvSpPr>
          <p:nvPr>
            <p:ph sz="half" idx="4294967295"/>
          </p:nvPr>
        </p:nvSpPr>
        <p:spPr>
          <a:xfrm>
            <a:off x="1017036" y="2411348"/>
            <a:ext cx="4718050" cy="3309937"/>
          </a:xfrm>
        </p:spPr>
        <p:txBody>
          <a:bodyPr/>
          <a:lstStyle/>
          <a:p>
            <a:pPr lvl="0">
              <a:buClr>
                <a:srgbClr val="D9B247"/>
              </a:buClr>
            </a:pPr>
            <a:endParaRPr lang="hr-HR" sz="1400" dirty="0">
              <a:solidFill>
                <a:prstClr val="black">
                  <a:lumMod val="85000"/>
                  <a:lumOff val="15000"/>
                </a:prstClr>
              </a:solidFill>
            </a:endParaRPr>
          </a:p>
          <a:p>
            <a:pPr marL="0" lvl="0" indent="0">
              <a:buClr>
                <a:srgbClr val="D9B247"/>
              </a:buClr>
              <a:buNone/>
            </a:pPr>
            <a:r>
              <a:rPr lang="hr-HR" sz="2000" dirty="0">
                <a:solidFill>
                  <a:prstClr val="black">
                    <a:lumMod val="85000"/>
                    <a:lumOff val="15000"/>
                  </a:prstClr>
                </a:solidFill>
              </a:rPr>
              <a:t>M</a:t>
            </a:r>
            <a:r>
              <a:rPr lang="en-US" sz="2000" dirty="0">
                <a:solidFill>
                  <a:prstClr val="black">
                    <a:lumMod val="85000"/>
                    <a:lumOff val="15000"/>
                  </a:prstClr>
                </a:solidFill>
              </a:rPr>
              <a:t>s. Jane Smith </a:t>
            </a:r>
            <a:endParaRPr lang="hr-HR" sz="2000" dirty="0">
              <a:solidFill>
                <a:prstClr val="black">
                  <a:lumMod val="85000"/>
                  <a:lumOff val="15000"/>
                </a:prstClr>
              </a:solidFill>
            </a:endParaRPr>
          </a:p>
          <a:p>
            <a:pPr marL="0" lvl="0" indent="0">
              <a:buClr>
                <a:srgbClr val="D9B247"/>
              </a:buClr>
              <a:buNone/>
            </a:pPr>
            <a:r>
              <a:rPr lang="en-US" sz="2000" dirty="0">
                <a:solidFill>
                  <a:prstClr val="black">
                    <a:lumMod val="85000"/>
                    <a:lumOff val="15000"/>
                  </a:prstClr>
                </a:solidFill>
              </a:rPr>
              <a:t>Manager </a:t>
            </a:r>
            <a:endParaRPr lang="hr-HR" sz="2000" dirty="0">
              <a:solidFill>
                <a:prstClr val="black">
                  <a:lumMod val="85000"/>
                  <a:lumOff val="15000"/>
                </a:prstClr>
              </a:solidFill>
            </a:endParaRPr>
          </a:p>
          <a:p>
            <a:pPr marL="0" lvl="0" indent="0">
              <a:buClr>
                <a:srgbClr val="D9B247"/>
              </a:buClr>
              <a:buNone/>
            </a:pPr>
            <a:r>
              <a:rPr lang="hr-HR" sz="2000" dirty="0">
                <a:solidFill>
                  <a:prstClr val="black">
                    <a:lumMod val="85000"/>
                    <a:lumOff val="15000"/>
                  </a:prstClr>
                </a:solidFill>
              </a:rPr>
              <a:t>10 </a:t>
            </a:r>
            <a:r>
              <a:rPr lang="hr-HR" sz="2000" dirty="0" err="1">
                <a:solidFill>
                  <a:prstClr val="black">
                    <a:lumMod val="85000"/>
                    <a:lumOff val="15000"/>
                  </a:prstClr>
                </a:solidFill>
              </a:rPr>
              <a:t>Oxford</a:t>
            </a:r>
            <a:r>
              <a:rPr lang="hr-HR" sz="2000" dirty="0">
                <a:solidFill>
                  <a:prstClr val="black">
                    <a:lumMod val="85000"/>
                    <a:lumOff val="15000"/>
                  </a:prstClr>
                </a:solidFill>
              </a:rPr>
              <a:t> Street</a:t>
            </a:r>
          </a:p>
          <a:p>
            <a:pPr marL="0" lvl="0" indent="0">
              <a:buClr>
                <a:srgbClr val="D9B247"/>
              </a:buClr>
              <a:buNone/>
            </a:pPr>
            <a:r>
              <a:rPr lang="hr-HR" sz="2000" dirty="0">
                <a:solidFill>
                  <a:prstClr val="black">
                    <a:lumMod val="85000"/>
                    <a:lumOff val="15000"/>
                  </a:prstClr>
                </a:solidFill>
              </a:rPr>
              <a:t>London, UK</a:t>
            </a:r>
          </a:p>
          <a:p>
            <a:pPr marL="0" lvl="0" indent="0">
              <a:buClr>
                <a:srgbClr val="D9B247"/>
              </a:buClr>
              <a:buNone/>
            </a:pPr>
            <a:r>
              <a:rPr lang="hr-HR" sz="2000" dirty="0">
                <a:solidFill>
                  <a:prstClr val="black">
                    <a:lumMod val="85000"/>
                    <a:lumOff val="15000"/>
                  </a:prstClr>
                </a:solidFill>
                <a:hlinkClick r:id="rId2">
                  <a:extLst>
                    <a:ext uri="{A12FA001-AC4F-418D-AE19-62706E023703}">
                      <ahyp:hlinkClr xmlns:ahyp="http://schemas.microsoft.com/office/drawing/2018/hyperlinkcolor" val="tx"/>
                    </a:ext>
                  </a:extLst>
                </a:hlinkClick>
              </a:rPr>
              <a:t>janesmith@email.com</a:t>
            </a:r>
            <a:endParaRPr lang="hr-HR" sz="2000" dirty="0">
              <a:solidFill>
                <a:prstClr val="black">
                  <a:lumMod val="85000"/>
                  <a:lumOff val="15000"/>
                </a:prstClr>
              </a:solidFill>
            </a:endParaRPr>
          </a:p>
          <a:p>
            <a:endParaRPr lang="hr-HR" dirty="0"/>
          </a:p>
        </p:txBody>
      </p:sp>
      <p:graphicFrame>
        <p:nvGraphicFramePr>
          <p:cNvPr id="6" name="Dijagram 5">
            <a:extLst>
              <a:ext uri="{FF2B5EF4-FFF2-40B4-BE49-F238E27FC236}">
                <a16:creationId xmlns:a16="http://schemas.microsoft.com/office/drawing/2014/main" id="{F6A4A52B-699E-40EA-B6D9-52C851E5C838}"/>
              </a:ext>
            </a:extLst>
          </p:cNvPr>
          <p:cNvGraphicFramePr/>
          <p:nvPr>
            <p:extLst>
              <p:ext uri="{D42A27DB-BD31-4B8C-83A1-F6EECF244321}">
                <p14:modId xmlns:p14="http://schemas.microsoft.com/office/powerpoint/2010/main" val="3641202421"/>
              </p:ext>
            </p:extLst>
          </p:nvPr>
        </p:nvGraphicFramePr>
        <p:xfrm>
          <a:off x="5187820" y="2735282"/>
          <a:ext cx="6190343" cy="164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581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FB57E87-C1AF-4FAD-BB84-25EDA0AA2614}"/>
              </a:ext>
            </a:extLst>
          </p:cNvPr>
          <p:cNvSpPr>
            <a:spLocks noGrp="1"/>
          </p:cNvSpPr>
          <p:nvPr>
            <p:ph idx="4294967295"/>
          </p:nvPr>
        </p:nvSpPr>
        <p:spPr>
          <a:xfrm>
            <a:off x="1295400" y="1680385"/>
            <a:ext cx="9601200" cy="3317875"/>
          </a:xfrm>
        </p:spPr>
        <p:txBody>
          <a:bodyPr>
            <a:normAutofit lnSpcReduction="10000"/>
          </a:bodyPr>
          <a:lstStyle/>
          <a:p>
            <a:r>
              <a:rPr lang="en-US" dirty="0"/>
              <a:t>Begin your letter with a proper salutation, such as "Dear ___________,". If you don't know the recipient's name, you can use "To Whom it May</a:t>
            </a:r>
            <a:r>
              <a:rPr lang="hr-HR" dirty="0"/>
              <a:t> </a:t>
            </a:r>
            <a:r>
              <a:rPr lang="en-US" dirty="0"/>
              <a:t>Concern".</a:t>
            </a:r>
            <a:r>
              <a:rPr lang="hr-HR" dirty="0"/>
              <a:t> </a:t>
            </a:r>
          </a:p>
          <a:p>
            <a:pPr marL="0" indent="0">
              <a:buNone/>
            </a:pPr>
            <a:r>
              <a:rPr lang="hr-HR" dirty="0" err="1"/>
              <a:t>Example</a:t>
            </a:r>
            <a:r>
              <a:rPr lang="hr-HR" dirty="0"/>
              <a:t>:</a:t>
            </a:r>
          </a:p>
          <a:p>
            <a:pPr marL="0" indent="0">
              <a:buNone/>
            </a:pPr>
            <a:r>
              <a:rPr lang="hr-HR" dirty="0" err="1"/>
              <a:t>Dear</a:t>
            </a:r>
            <a:r>
              <a:rPr lang="hr-HR" dirty="0"/>
              <a:t> </a:t>
            </a:r>
            <a:r>
              <a:rPr lang="hr-HR" dirty="0" err="1"/>
              <a:t>Ms</a:t>
            </a:r>
            <a:r>
              <a:rPr lang="hr-HR" dirty="0"/>
              <a:t>. Smith;  </a:t>
            </a:r>
            <a:r>
              <a:rPr lang="hr-HR" dirty="0" err="1"/>
              <a:t>Dear</a:t>
            </a:r>
            <a:r>
              <a:rPr lang="hr-HR" dirty="0"/>
              <a:t> Jane Smith</a:t>
            </a:r>
          </a:p>
          <a:p>
            <a:pPr marL="0" indent="0">
              <a:buNone/>
            </a:pPr>
            <a:r>
              <a:rPr lang="hr-HR" dirty="0" err="1"/>
              <a:t>Dear</a:t>
            </a:r>
            <a:r>
              <a:rPr lang="hr-HR" dirty="0"/>
              <a:t> ‘Company </a:t>
            </a:r>
            <a:r>
              <a:rPr lang="hr-HR" dirty="0" err="1"/>
              <a:t>name</a:t>
            </a:r>
            <a:r>
              <a:rPr lang="hr-HR" dirty="0"/>
              <a:t>’ – </a:t>
            </a:r>
            <a:r>
              <a:rPr lang="hr-HR" dirty="0" err="1"/>
              <a:t>Dear</a:t>
            </a:r>
            <a:r>
              <a:rPr lang="hr-HR" dirty="0"/>
              <a:t> British Airways</a:t>
            </a:r>
          </a:p>
          <a:p>
            <a:pPr marL="0" indent="0">
              <a:buNone/>
            </a:pPr>
            <a:r>
              <a:rPr lang="hr-HR" dirty="0" err="1"/>
              <a:t>Dear</a:t>
            </a:r>
            <a:r>
              <a:rPr lang="hr-HR" dirty="0"/>
              <a:t> ‘Department’ -  </a:t>
            </a:r>
            <a:r>
              <a:rPr lang="hr-HR" dirty="0" err="1"/>
              <a:t>Dear</a:t>
            </a:r>
            <a:r>
              <a:rPr lang="hr-HR" dirty="0"/>
              <a:t> </a:t>
            </a:r>
            <a:r>
              <a:rPr lang="hr-HR" dirty="0" err="1"/>
              <a:t>Customer</a:t>
            </a:r>
            <a:r>
              <a:rPr lang="hr-HR" dirty="0"/>
              <a:t> </a:t>
            </a:r>
            <a:r>
              <a:rPr lang="hr-HR" dirty="0" err="1"/>
              <a:t>Services</a:t>
            </a:r>
            <a:r>
              <a:rPr lang="hr-HR" dirty="0"/>
              <a:t>; </a:t>
            </a:r>
            <a:r>
              <a:rPr lang="hr-HR" dirty="0" err="1"/>
              <a:t>Dear</a:t>
            </a:r>
            <a:r>
              <a:rPr lang="hr-HR" dirty="0"/>
              <a:t> Human Resources Team</a:t>
            </a:r>
          </a:p>
          <a:p>
            <a:pPr marL="0" indent="0">
              <a:buNone/>
            </a:pPr>
            <a:endParaRPr lang="hr-HR" dirty="0"/>
          </a:p>
          <a:p>
            <a:pPr marL="0" indent="0">
              <a:buNone/>
            </a:pPr>
            <a:endParaRPr lang="hr-HR" dirty="0"/>
          </a:p>
        </p:txBody>
      </p:sp>
    </p:spTree>
    <p:extLst>
      <p:ext uri="{BB962C8B-B14F-4D97-AF65-F5344CB8AC3E}">
        <p14:creationId xmlns:p14="http://schemas.microsoft.com/office/powerpoint/2010/main" val="101360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8879B6-098E-46A8-B8AC-111C486EB127}"/>
              </a:ext>
            </a:extLst>
          </p:cNvPr>
          <p:cNvSpPr>
            <a:spLocks noGrp="1"/>
          </p:cNvSpPr>
          <p:nvPr>
            <p:ph type="title"/>
          </p:nvPr>
        </p:nvSpPr>
        <p:spPr/>
        <p:txBody>
          <a:bodyPr>
            <a:noAutofit/>
          </a:bodyPr>
          <a:lstStyle/>
          <a:p>
            <a:r>
              <a:rPr lang="en-US" sz="2800" dirty="0"/>
              <a:t>Write a clear and concise subject line: The subject line should give the recipient an idea of what the letter is about. It should be short, clear and to the point</a:t>
            </a:r>
            <a:r>
              <a:rPr lang="hr-HR" sz="2800" dirty="0"/>
              <a:t>.</a:t>
            </a:r>
          </a:p>
        </p:txBody>
      </p:sp>
      <p:sp>
        <p:nvSpPr>
          <p:cNvPr id="3" name="Rezervirano mjesto sadržaja 2">
            <a:extLst>
              <a:ext uri="{FF2B5EF4-FFF2-40B4-BE49-F238E27FC236}">
                <a16:creationId xmlns:a16="http://schemas.microsoft.com/office/drawing/2014/main" id="{22E8EC92-9EB8-4054-850B-9677C9D0E8D6}"/>
              </a:ext>
            </a:extLst>
          </p:cNvPr>
          <p:cNvSpPr>
            <a:spLocks noGrp="1"/>
          </p:cNvSpPr>
          <p:nvPr>
            <p:ph idx="1"/>
          </p:nvPr>
        </p:nvSpPr>
        <p:spPr>
          <a:xfrm>
            <a:off x="1295402" y="2623285"/>
            <a:ext cx="9601196" cy="3318936"/>
          </a:xfrm>
        </p:spPr>
        <p:txBody>
          <a:bodyPr/>
          <a:lstStyle/>
          <a:p>
            <a:r>
              <a:rPr lang="en-US" dirty="0"/>
              <a:t>Subject: Request for </a:t>
            </a:r>
            <a:r>
              <a:rPr lang="hr-HR" dirty="0"/>
              <a:t>m</a:t>
            </a:r>
            <a:r>
              <a:rPr lang="en-US" dirty="0" err="1"/>
              <a:t>eeting</a:t>
            </a:r>
            <a:r>
              <a:rPr lang="en-US" dirty="0"/>
              <a:t> to </a:t>
            </a:r>
            <a:r>
              <a:rPr lang="hr-HR" dirty="0"/>
              <a:t>d</a:t>
            </a:r>
            <a:r>
              <a:rPr lang="en-US" dirty="0" err="1"/>
              <a:t>iscuss</a:t>
            </a:r>
            <a:r>
              <a:rPr lang="hr-HR" dirty="0"/>
              <a:t>_____________</a:t>
            </a:r>
          </a:p>
          <a:p>
            <a:r>
              <a:rPr lang="hr-HR" dirty="0" err="1"/>
              <a:t>Subject</a:t>
            </a:r>
            <a:r>
              <a:rPr lang="hr-HR" dirty="0"/>
              <a:t>: </a:t>
            </a:r>
            <a:r>
              <a:rPr lang="hr-HR" dirty="0" err="1"/>
              <a:t>Customer</a:t>
            </a:r>
            <a:r>
              <a:rPr lang="hr-HR" dirty="0"/>
              <a:t> </a:t>
            </a:r>
            <a:r>
              <a:rPr lang="hr-HR" dirty="0" err="1"/>
              <a:t>support</a:t>
            </a:r>
            <a:r>
              <a:rPr lang="hr-HR" dirty="0"/>
              <a:t> </a:t>
            </a:r>
            <a:r>
              <a:rPr lang="hr-HR" dirty="0" err="1"/>
              <a:t>supervisor</a:t>
            </a:r>
            <a:r>
              <a:rPr lang="hr-HR" dirty="0"/>
              <a:t> (</a:t>
            </a:r>
            <a:r>
              <a:rPr lang="hr-HR" dirty="0" err="1"/>
              <a:t>application</a:t>
            </a:r>
            <a:r>
              <a:rPr lang="hr-HR" dirty="0"/>
              <a:t>)</a:t>
            </a:r>
          </a:p>
        </p:txBody>
      </p:sp>
    </p:spTree>
    <p:extLst>
      <p:ext uri="{BB962C8B-B14F-4D97-AF65-F5344CB8AC3E}">
        <p14:creationId xmlns:p14="http://schemas.microsoft.com/office/powerpoint/2010/main" val="206509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62109E3-1D3F-4837-B19B-C1442266DF87}"/>
              </a:ext>
            </a:extLst>
          </p:cNvPr>
          <p:cNvSpPr>
            <a:spLocks noGrp="1"/>
          </p:cNvSpPr>
          <p:nvPr>
            <p:ph idx="4294967295"/>
          </p:nvPr>
        </p:nvSpPr>
        <p:spPr>
          <a:xfrm>
            <a:off x="1539551" y="561748"/>
            <a:ext cx="9601200" cy="4766031"/>
          </a:xfrm>
        </p:spPr>
        <p:txBody>
          <a:bodyPr>
            <a:normAutofit/>
          </a:bodyPr>
          <a:lstStyle/>
          <a:p>
            <a:endParaRPr lang="hr-HR" dirty="0"/>
          </a:p>
          <a:p>
            <a:endParaRPr lang="hr-HR" dirty="0"/>
          </a:p>
          <a:p>
            <a:r>
              <a:rPr lang="en-US" dirty="0"/>
              <a:t>The body of the letter should include all relevant information, such as why you're writing, what you want to say, and any specific requests you may have. Make sure to use proper grammar and sentence structure, and avoid using slang or casual language.</a:t>
            </a:r>
            <a:r>
              <a:rPr lang="hr-HR" dirty="0"/>
              <a:t> ( </a:t>
            </a:r>
            <a:r>
              <a:rPr lang="hr-HR" dirty="0" err="1"/>
              <a:t>wanna</a:t>
            </a:r>
            <a:r>
              <a:rPr lang="hr-HR" dirty="0"/>
              <a:t>, </a:t>
            </a:r>
            <a:r>
              <a:rPr lang="hr-HR" dirty="0" err="1"/>
              <a:t>gonna</a:t>
            </a:r>
            <a:r>
              <a:rPr lang="hr-HR" dirty="0"/>
              <a:t>, </a:t>
            </a:r>
            <a:r>
              <a:rPr lang="hr-HR" dirty="0" err="1"/>
              <a:t>What’s</a:t>
            </a:r>
            <a:r>
              <a:rPr lang="hr-HR" dirty="0"/>
              <a:t> </a:t>
            </a:r>
            <a:r>
              <a:rPr lang="hr-HR" dirty="0" err="1"/>
              <a:t>up</a:t>
            </a:r>
            <a:r>
              <a:rPr lang="hr-HR" dirty="0"/>
              <a:t>? </a:t>
            </a:r>
            <a:r>
              <a:rPr lang="hr-HR" dirty="0" err="1"/>
              <a:t>Chill</a:t>
            </a:r>
            <a:r>
              <a:rPr lang="hr-HR" dirty="0"/>
              <a:t>! </a:t>
            </a:r>
            <a:r>
              <a:rPr lang="hr-HR" dirty="0" err="1"/>
              <a:t>Yo</a:t>
            </a:r>
            <a:r>
              <a:rPr lang="hr-HR" dirty="0"/>
              <a:t>…)</a:t>
            </a:r>
          </a:p>
          <a:p>
            <a:endParaRPr lang="hr-HR" dirty="0"/>
          </a:p>
          <a:p>
            <a:r>
              <a:rPr lang="en-US" dirty="0"/>
              <a:t>End the letter with a professional closing, such as "Sincerely," or "Best Regards," followed by your name and signature.</a:t>
            </a:r>
            <a:endParaRPr lang="hr-HR" dirty="0"/>
          </a:p>
        </p:txBody>
      </p:sp>
    </p:spTree>
    <p:extLst>
      <p:ext uri="{BB962C8B-B14F-4D97-AF65-F5344CB8AC3E}">
        <p14:creationId xmlns:p14="http://schemas.microsoft.com/office/powerpoint/2010/main" val="315806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3F86D8A0-8AAB-4C25-8DE1-942CF90C90C0}"/>
              </a:ext>
            </a:extLst>
          </p:cNvPr>
          <p:cNvSpPr/>
          <p:nvPr/>
        </p:nvSpPr>
        <p:spPr>
          <a:xfrm>
            <a:off x="1153887" y="595900"/>
            <a:ext cx="9846906" cy="3385542"/>
          </a:xfrm>
          <a:prstGeom prst="rect">
            <a:avLst/>
          </a:prstGeom>
        </p:spPr>
        <p:txBody>
          <a:bodyPr wrap="square">
            <a:spAutoFit/>
          </a:bodyPr>
          <a:lstStyle/>
          <a:p>
            <a:endParaRPr lang="hr-HR" sz="2800" dirty="0"/>
          </a:p>
          <a:p>
            <a:r>
              <a:rPr lang="en-US" sz="2800" dirty="0"/>
              <a:t>Before you send the letter, make sure to double-check for spelling and grammar errors.</a:t>
            </a:r>
            <a:endParaRPr lang="hr-HR" sz="2800" dirty="0"/>
          </a:p>
          <a:p>
            <a:endParaRPr lang="hr-HR" sz="2800" dirty="0"/>
          </a:p>
          <a:p>
            <a:endParaRPr lang="hr-HR" sz="2800" dirty="0"/>
          </a:p>
          <a:p>
            <a:endParaRPr lang="hr-HR" sz="2800" dirty="0"/>
          </a:p>
          <a:p>
            <a:endParaRPr lang="hr-HR" sz="2800" dirty="0"/>
          </a:p>
          <a:p>
            <a:endParaRPr lang="hr-HR" dirty="0"/>
          </a:p>
        </p:txBody>
      </p:sp>
      <p:sp>
        <p:nvSpPr>
          <p:cNvPr id="4" name="Pravokutnik 3">
            <a:extLst>
              <a:ext uri="{FF2B5EF4-FFF2-40B4-BE49-F238E27FC236}">
                <a16:creationId xmlns:a16="http://schemas.microsoft.com/office/drawing/2014/main" id="{FC200014-97D1-4FD5-92F7-E055209A637F}"/>
              </a:ext>
            </a:extLst>
          </p:cNvPr>
          <p:cNvSpPr/>
          <p:nvPr/>
        </p:nvSpPr>
        <p:spPr>
          <a:xfrm>
            <a:off x="1191207" y="1808880"/>
            <a:ext cx="9921551" cy="3385542"/>
          </a:xfrm>
          <a:prstGeom prst="rect">
            <a:avLst/>
          </a:prstGeom>
        </p:spPr>
        <p:txBody>
          <a:bodyPr wrap="square">
            <a:spAutoFit/>
          </a:bodyPr>
          <a:lstStyle/>
          <a:p>
            <a:endParaRPr lang="hr-HR" sz="2800" dirty="0"/>
          </a:p>
          <a:p>
            <a:endParaRPr lang="hr-HR" sz="2800" dirty="0"/>
          </a:p>
          <a:p>
            <a:r>
              <a:rPr lang="hr-HR" sz="2800" dirty="0"/>
              <a:t>K</a:t>
            </a:r>
            <a:r>
              <a:rPr lang="en-US" sz="2800" dirty="0" err="1"/>
              <a:t>eep</a:t>
            </a:r>
            <a:r>
              <a:rPr lang="en-US" sz="2800" dirty="0"/>
              <a:t> in mind that there may be cultural differences in how formal letters are written in English-speaking countries</a:t>
            </a:r>
            <a:endParaRPr lang="hr-HR" sz="2800" dirty="0"/>
          </a:p>
          <a:p>
            <a:endParaRPr lang="hr-HR" sz="2800" dirty="0"/>
          </a:p>
          <a:p>
            <a:r>
              <a:rPr lang="en-US" sz="2800" dirty="0"/>
              <a:t>Finally, proofread your letter carefully to ensure that it is clear, concise, and free of errors.</a:t>
            </a:r>
            <a:endParaRPr lang="hr-HR" sz="2800" dirty="0"/>
          </a:p>
          <a:p>
            <a:endParaRPr lang="hr-HR" dirty="0"/>
          </a:p>
        </p:txBody>
      </p:sp>
    </p:spTree>
    <p:extLst>
      <p:ext uri="{BB962C8B-B14F-4D97-AF65-F5344CB8AC3E}">
        <p14:creationId xmlns:p14="http://schemas.microsoft.com/office/powerpoint/2010/main" val="8194987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4215</TotalTime>
  <Words>686</Words>
  <Application>Microsoft Office PowerPoint</Application>
  <PresentationFormat>Široki zaslon</PresentationFormat>
  <Paragraphs>83</Paragraphs>
  <Slides>14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14</vt:i4>
      </vt:variant>
    </vt:vector>
  </HeadingPairs>
  <TitlesOfParts>
    <vt:vector size="19" baseType="lpstr">
      <vt:lpstr>Arial</vt:lpstr>
      <vt:lpstr>Calibri</vt:lpstr>
      <vt:lpstr>Garamond</vt:lpstr>
      <vt:lpstr>Times New Roman</vt:lpstr>
      <vt:lpstr>Organski</vt:lpstr>
      <vt:lpstr>WRITING</vt:lpstr>
      <vt:lpstr>PowerPoint prezentacija</vt:lpstr>
      <vt:lpstr>PowerPoint prezentacija</vt:lpstr>
      <vt:lpstr>Write your name, address and contact information (in the upper right-hand corner of the letter); Then, write recipient's name and contact information, with their job title, name of their company and their address.</vt:lpstr>
      <vt:lpstr>Then, write the recipient’s name, job title, company name and contact information, including the address</vt:lpstr>
      <vt:lpstr>PowerPoint prezentacija</vt:lpstr>
      <vt:lpstr>Write a clear and concise subject line: The subject line should give the recipient an idea of what the letter is about. It should be short, clear and to the point.</vt:lpstr>
      <vt:lpstr>PowerPoint prezentacija</vt:lpstr>
      <vt:lpstr>PowerPoint prezentacija</vt:lpstr>
      <vt:lpstr>Useful expressions that can be used in writing a formal letter:</vt:lpstr>
      <vt:lpstr>PowerPoint prezentacija</vt:lpstr>
      <vt:lpstr>PowerPoint prezentacija</vt:lpstr>
      <vt:lpstr>In conclusion, when writing a business letter, it is important to keep in mind that the reader has limited time and wants you to get straight to the point. Here's what your letter should include:</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melina lopar</dc:creator>
  <cp:lastModifiedBy>melina lopar</cp:lastModifiedBy>
  <cp:revision>24</cp:revision>
  <dcterms:created xsi:type="dcterms:W3CDTF">2023-02-09T14:20:54Z</dcterms:created>
  <dcterms:modified xsi:type="dcterms:W3CDTF">2023-02-12T12:38:13Z</dcterms:modified>
</cp:coreProperties>
</file>