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84" r:id="rId11"/>
    <p:sldId id="286" r:id="rId12"/>
    <p:sldId id="288" r:id="rId13"/>
    <p:sldId id="287" r:id="rId14"/>
    <p:sldId id="292" r:id="rId15"/>
    <p:sldId id="294" r:id="rId16"/>
    <p:sldId id="289" r:id="rId17"/>
    <p:sldId id="290" r:id="rId18"/>
    <p:sldId id="293" r:id="rId19"/>
    <p:sldId id="291" r:id="rId20"/>
    <p:sldId id="295" r:id="rId21"/>
    <p:sldId id="302" r:id="rId22"/>
    <p:sldId id="303" r:id="rId23"/>
    <p:sldId id="304" r:id="rId24"/>
    <p:sldId id="305" r:id="rId25"/>
    <p:sldId id="306" r:id="rId26"/>
    <p:sldId id="278" r:id="rId27"/>
    <p:sldId id="262" r:id="rId28"/>
    <p:sldId id="263" r:id="rId29"/>
    <p:sldId id="264" r:id="rId30"/>
    <p:sldId id="307" r:id="rId31"/>
    <p:sldId id="309" r:id="rId32"/>
    <p:sldId id="308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lopar" initials="ml" lastIdx="1" clrIdx="0">
    <p:extLst>
      <p:ext uri="{19B8F6BF-5375-455C-9EA6-DF929625EA0E}">
        <p15:presenceInfo xmlns:p15="http://schemas.microsoft.com/office/powerpoint/2012/main" userId="dc74b2fa4e78f0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4" autoAdjust="0"/>
  </p:normalViewPr>
  <p:slideViewPr>
    <p:cSldViewPr snapToGrid="0" snapToObjects="1">
      <p:cViewPr varScale="1">
        <p:scale>
          <a:sx n="75" d="100"/>
          <a:sy n="75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29T10:47:38.3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70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08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asoo.hr/obrazovanje/strukovno-obrazovanje/modularna-nastav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oo.hr/obrazovanje/strukovno-obrazovanje/smjernice-za-primjenu-strukovnih-kurikula/" TargetMode="External"/><Relationship Id="rId2" Type="http://schemas.openxmlformats.org/officeDocument/2006/relationships/hyperlink" Target="https://www.asoo.hr/wp-content/uploads/2023/10/Metodologija-izrade-sektorskog-kurikuluma-strukovnog-kurikuluma-i-KUS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oo.hr/obrazovanje/strukovno-obrazovanje/smjernice-za-primjenu-strukovnih-kurikula/" TargetMode="External"/><Relationship Id="rId2" Type="http://schemas.openxmlformats.org/officeDocument/2006/relationships/hyperlink" Target="https://www.asoo.hr/wp-content/uploads/2023/10/Metodologija-izrade-sektorskog-kurikuluma-strukovnog-kurikuluma-i-KUS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ko.srce.hr/registar/standard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0" y="286468"/>
            <a:ext cx="6589199" cy="1280890"/>
          </a:xfrm>
        </p:spPr>
        <p:txBody>
          <a:bodyPr>
            <a:normAutofit fontScale="90000"/>
          </a:bodyPr>
          <a:lstStyle/>
          <a:p>
            <a:r>
              <a:rPr dirty="0" err="1"/>
              <a:t>Diseminacija</a:t>
            </a:r>
            <a:r>
              <a:rPr dirty="0"/>
              <a:t>:</a:t>
            </a:r>
            <a:br>
              <a:rPr lang="hr-HR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KURIKULARNI PRISTUP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PLANIRANJU I VREDNOVANJU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nastavnike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strukovnim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školama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Stručni skup za nastavnike ŽSV-a Koprivničko-križevačke, Međimurske i Varaždinske županije </a:t>
            </a:r>
            <a:br>
              <a:rPr lang="hr-HR" dirty="0"/>
            </a:br>
            <a:r>
              <a:rPr lang="hr-HR" dirty="0"/>
              <a:t>25. kolovoza 2025.</a:t>
            </a:r>
            <a:br>
              <a:rPr lang="hr-HR" dirty="0"/>
            </a:br>
            <a:endParaRPr lang="hr-HR" dirty="0"/>
          </a:p>
          <a:p>
            <a:r>
              <a:rPr dirty="0"/>
              <a:t>Za </a:t>
            </a:r>
            <a:r>
              <a:rPr dirty="0" err="1"/>
              <a:t>nastavnike</a:t>
            </a:r>
            <a:r>
              <a:rPr dirty="0"/>
              <a:t> </a:t>
            </a:r>
            <a:r>
              <a:rPr dirty="0" err="1"/>
              <a:t>stranih</a:t>
            </a:r>
            <a:r>
              <a:rPr dirty="0"/>
              <a:t> </a:t>
            </a:r>
            <a:r>
              <a:rPr dirty="0" err="1"/>
              <a:t>jezika</a:t>
            </a:r>
            <a:endParaRPr dirty="0"/>
          </a:p>
          <a:p>
            <a:endParaRPr dirty="0"/>
          </a:p>
          <a:p>
            <a:r>
              <a:rPr dirty="0" err="1"/>
              <a:t>Fokus</a:t>
            </a:r>
            <a:r>
              <a:rPr dirty="0"/>
              <a:t>: </a:t>
            </a:r>
            <a:r>
              <a:rPr dirty="0" err="1"/>
              <a:t>Modularna</a:t>
            </a:r>
            <a:r>
              <a:rPr dirty="0"/>
              <a:t> </a:t>
            </a:r>
            <a:r>
              <a:rPr dirty="0" err="1"/>
              <a:t>nastava</a:t>
            </a:r>
            <a:r>
              <a:rPr dirty="0"/>
              <a:t>, SIU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vrednovanje</a:t>
            </a:r>
            <a:endParaRPr dirty="0"/>
          </a:p>
          <a:p>
            <a:r>
              <a:rPr dirty="0"/>
              <a:t>Na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službenih</a:t>
            </a:r>
            <a:r>
              <a:rPr dirty="0"/>
              <a:t> </a:t>
            </a:r>
            <a:r>
              <a:rPr dirty="0" err="1"/>
              <a:t>dokumenata</a:t>
            </a:r>
            <a:r>
              <a:rPr dirty="0"/>
              <a:t> (ASOO, HKO, NN)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38025F5-4E52-4E3E-9A77-F7AB531F9A8E}"/>
              </a:ext>
            </a:extLst>
          </p:cNvPr>
          <p:cNvSpPr txBox="1"/>
          <p:nvPr/>
        </p:nvSpPr>
        <p:spPr>
          <a:xfrm>
            <a:off x="3935896" y="4830417"/>
            <a:ext cx="4492487" cy="99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763AC5E-B08A-482F-A2FB-5E8BECD1CAB2}"/>
              </a:ext>
            </a:extLst>
          </p:cNvPr>
          <p:cNvSpPr txBox="1"/>
          <p:nvPr/>
        </p:nvSpPr>
        <p:spPr>
          <a:xfrm>
            <a:off x="5993295" y="5501164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Marina Pejić</a:t>
            </a:r>
          </a:p>
          <a:p>
            <a:r>
              <a:rPr lang="hr-HR" dirty="0"/>
              <a:t>Melina Lopar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HKO </a:t>
            </a:r>
            <a:r>
              <a:rPr lang="en-US" dirty="0" err="1"/>
              <a:t>registar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715"/>
            <a:ext cx="7960995" cy="3872693"/>
          </a:xfr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528433C5-88DD-EA42-2012-672BBD856EF9}"/>
              </a:ext>
            </a:extLst>
          </p:cNvPr>
          <p:cNvSpPr/>
          <p:nvPr/>
        </p:nvSpPr>
        <p:spPr bwMode="auto">
          <a:xfrm>
            <a:off x="5841826" y="2679005"/>
            <a:ext cx="991122" cy="4196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8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9" y="1216550"/>
            <a:ext cx="8430171" cy="4513689"/>
          </a:xfr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CCBF542F-B7E7-5E8E-6F39-4B319CE61FB0}"/>
              </a:ext>
            </a:extLst>
          </p:cNvPr>
          <p:cNvSpPr/>
          <p:nvPr/>
        </p:nvSpPr>
        <p:spPr bwMode="auto">
          <a:xfrm>
            <a:off x="5567819" y="5043292"/>
            <a:ext cx="537054" cy="3335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2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721" y="432983"/>
            <a:ext cx="11959156" cy="5992034"/>
          </a:xfrm>
        </p:spPr>
      </p:pic>
      <p:cxnSp>
        <p:nvCxnSpPr>
          <p:cNvPr id="3" name="Ravni poveznik sa strelicom 2">
            <a:extLst>
              <a:ext uri="{FF2B5EF4-FFF2-40B4-BE49-F238E27FC236}">
                <a16:creationId xmlns:a16="http://schemas.microsoft.com/office/drawing/2014/main" id="{41D9871A-5906-EFE1-B536-DAC41A3792CE}"/>
              </a:ext>
            </a:extLst>
          </p:cNvPr>
          <p:cNvCxnSpPr/>
          <p:nvPr/>
        </p:nvCxnSpPr>
        <p:spPr bwMode="auto">
          <a:xfrm>
            <a:off x="1512518" y="3281819"/>
            <a:ext cx="1179012" cy="125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967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140" y="149086"/>
            <a:ext cx="13137229" cy="6500191"/>
          </a:xfrm>
        </p:spPr>
      </p:pic>
    </p:spTree>
    <p:extLst>
      <p:ext uri="{BB962C8B-B14F-4D97-AF65-F5344CB8AC3E}">
        <p14:creationId xmlns:p14="http://schemas.microsoft.com/office/powerpoint/2010/main" val="363875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3CF3-A71A-790C-C03F-B0269157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0785"/>
            <a:ext cx="8229600" cy="857250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endParaRPr lang="en-US" sz="825" b="1" dirty="0">
              <a:cs typeface="Arial"/>
            </a:endParaRPr>
          </a:p>
          <a:p>
            <a:r>
              <a:rPr lang="hr-HR" dirty="0">
                <a:cs typeface="Arial"/>
              </a:rPr>
              <a:t>Engleski jezik struke SIU 1 – 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8BAE-FB35-1667-51EA-071725465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53" y="1800225"/>
            <a:ext cx="5241528" cy="41905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1050" b="1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1: </a:t>
            </a:r>
            <a:r>
              <a:rPr lang="en-US" sz="1500" dirty="0" err="1">
                <a:ea typeface="+mn-lt"/>
                <a:cs typeface="+mn-lt"/>
              </a:rPr>
              <a:t>Neposredno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okruženje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2: </a:t>
            </a:r>
            <a:r>
              <a:rPr lang="en-US" sz="1500" dirty="0" err="1">
                <a:ea typeface="+mn-lt"/>
                <a:cs typeface="+mn-lt"/>
              </a:rPr>
              <a:t>Aktivnosti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svakodnevnici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3: Obrazovanje i </a:t>
            </a:r>
            <a:r>
              <a:rPr lang="en-US" sz="1500" dirty="0" err="1">
                <a:ea typeface="+mn-lt"/>
                <a:cs typeface="+mn-lt"/>
              </a:rPr>
              <a:t>zanimanje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4: </a:t>
            </a:r>
            <a:r>
              <a:rPr lang="en-US" sz="1500" dirty="0" err="1">
                <a:ea typeface="+mn-lt"/>
                <a:cs typeface="+mn-lt"/>
              </a:rPr>
              <a:t>Ponuda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proizvoda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usluga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5: </a:t>
            </a:r>
            <a:r>
              <a:rPr lang="en-US" sz="1500" dirty="0" err="1">
                <a:ea typeface="+mn-lt"/>
                <a:cs typeface="+mn-lt"/>
              </a:rPr>
              <a:t>Komunikacija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javnim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ustanovama</a:t>
            </a:r>
            <a:r>
              <a:rPr lang="en-US" sz="1500" dirty="0">
                <a:ea typeface="+mn-lt"/>
                <a:cs typeface="+mn-lt"/>
              </a:rPr>
              <a:t>                          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6: </a:t>
            </a:r>
            <a:r>
              <a:rPr lang="en-US" sz="1500" dirty="0" err="1">
                <a:ea typeface="+mn-lt"/>
                <a:cs typeface="+mn-lt"/>
              </a:rPr>
              <a:t>Oglašavanje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7: </a:t>
            </a:r>
            <a:r>
              <a:rPr lang="en-US" sz="1500" dirty="0" err="1">
                <a:ea typeface="+mn-lt"/>
                <a:cs typeface="+mn-lt"/>
              </a:rPr>
              <a:t>Organizacija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događanja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službeni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dopisi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8: </a:t>
            </a:r>
            <a:r>
              <a:rPr lang="en-US" sz="1500" dirty="0" err="1">
                <a:ea typeface="+mn-lt"/>
                <a:cs typeface="+mn-lt"/>
              </a:rPr>
              <a:t>Volontiranje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9: </a:t>
            </a:r>
            <a:r>
              <a:rPr lang="en-US" sz="1500" dirty="0" err="1">
                <a:ea typeface="+mn-lt"/>
                <a:cs typeface="+mn-lt"/>
              </a:rPr>
              <a:t>Suživot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privatnom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poslovnom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okruženju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10: </a:t>
            </a:r>
            <a:r>
              <a:rPr lang="en-US" sz="1500" dirty="0" err="1">
                <a:ea typeface="+mn-lt"/>
                <a:cs typeface="+mn-lt"/>
              </a:rPr>
              <a:t>Putovanje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11: </a:t>
            </a:r>
            <a:r>
              <a:rPr lang="en-US" sz="1500" dirty="0" err="1">
                <a:ea typeface="+mn-lt"/>
                <a:cs typeface="+mn-lt"/>
              </a:rPr>
              <a:t>Boravak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zemljama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engleskog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govornog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područja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12: </a:t>
            </a:r>
            <a:r>
              <a:rPr lang="en-US" sz="1500" dirty="0" err="1">
                <a:ea typeface="+mn-lt"/>
                <a:cs typeface="+mn-lt"/>
              </a:rPr>
              <a:t>Stručna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praksa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projekti</a:t>
            </a:r>
            <a:r>
              <a:rPr lang="en-US" sz="1500" dirty="0">
                <a:ea typeface="+mn-lt"/>
                <a:cs typeface="+mn-lt"/>
              </a:rPr>
              <a:t>                                       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13: </a:t>
            </a:r>
            <a:r>
              <a:rPr lang="en-US" sz="1500" dirty="0" err="1">
                <a:ea typeface="+mn-lt"/>
                <a:cs typeface="+mn-lt"/>
              </a:rPr>
              <a:t>Znanost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tehnologija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struci</a:t>
            </a:r>
            <a:r>
              <a:rPr lang="en-US" sz="1500" dirty="0">
                <a:ea typeface="+mn-lt"/>
                <a:cs typeface="+mn-lt"/>
              </a:rPr>
              <a:t> 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14: Plan </a:t>
            </a:r>
            <a:r>
              <a:rPr lang="en-US" sz="1500" dirty="0" err="1">
                <a:ea typeface="+mn-lt"/>
                <a:cs typeface="+mn-lt"/>
              </a:rPr>
              <a:t>osobnoga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razvoja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napredovanja</a:t>
            </a:r>
            <a:r>
              <a:rPr lang="en-US" sz="1500" dirty="0">
                <a:ea typeface="+mn-lt"/>
                <a:cs typeface="+mn-lt"/>
              </a:rPr>
              <a:t>     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15: </a:t>
            </a:r>
            <a:r>
              <a:rPr lang="en-US" sz="1500" dirty="0" err="1">
                <a:ea typeface="+mn-lt"/>
                <a:cs typeface="+mn-lt"/>
              </a:rPr>
              <a:t>Prijava</a:t>
            </a:r>
            <a:r>
              <a:rPr lang="en-US" sz="1500" dirty="0">
                <a:ea typeface="+mn-lt"/>
                <a:cs typeface="+mn-lt"/>
              </a:rPr>
              <a:t> i </a:t>
            </a:r>
            <a:r>
              <a:rPr lang="en-US" sz="1500" dirty="0" err="1">
                <a:ea typeface="+mn-lt"/>
                <a:cs typeface="+mn-lt"/>
              </a:rPr>
              <a:t>razgovor</a:t>
            </a:r>
            <a:r>
              <a:rPr lang="en-US" sz="1500" dirty="0">
                <a:ea typeface="+mn-lt"/>
                <a:cs typeface="+mn-lt"/>
              </a:rPr>
              <a:t> za </a:t>
            </a:r>
            <a:r>
              <a:rPr lang="en-US" sz="1500" dirty="0" err="1">
                <a:ea typeface="+mn-lt"/>
                <a:cs typeface="+mn-lt"/>
              </a:rPr>
              <a:t>posao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16: </a:t>
            </a:r>
            <a:r>
              <a:rPr lang="en-US" sz="1500" dirty="0" err="1">
                <a:ea typeface="+mn-lt"/>
                <a:cs typeface="+mn-lt"/>
              </a:rPr>
              <a:t>Poslovni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odnosi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neposrednom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okruženju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17: </a:t>
            </a:r>
            <a:r>
              <a:rPr lang="en-US" sz="1500" dirty="0" err="1">
                <a:ea typeface="+mn-lt"/>
                <a:cs typeface="+mn-lt"/>
              </a:rPr>
              <a:t>Međunarodni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susreti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18: </a:t>
            </a:r>
            <a:r>
              <a:rPr lang="en-US" sz="1500" dirty="0" err="1">
                <a:ea typeface="+mn-lt"/>
                <a:cs typeface="+mn-lt"/>
              </a:rPr>
              <a:t>Aktivnosti</a:t>
            </a:r>
            <a:r>
              <a:rPr lang="en-US" sz="1500" dirty="0">
                <a:ea typeface="+mn-lt"/>
                <a:cs typeface="+mn-lt"/>
              </a:rPr>
              <a:t> u </a:t>
            </a:r>
            <a:r>
              <a:rPr lang="en-US" sz="1500" dirty="0" err="1">
                <a:ea typeface="+mn-lt"/>
                <a:cs typeface="+mn-lt"/>
              </a:rPr>
              <a:t>poslovanju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19: </a:t>
            </a:r>
            <a:r>
              <a:rPr lang="en-US" sz="1500" dirty="0" err="1">
                <a:ea typeface="+mn-lt"/>
                <a:cs typeface="+mn-lt"/>
              </a:rPr>
              <a:t>Društveni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trendovi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20: </a:t>
            </a:r>
            <a:r>
              <a:rPr lang="en-US" sz="1500" dirty="0" err="1">
                <a:ea typeface="+mn-lt"/>
                <a:cs typeface="+mn-lt"/>
              </a:rPr>
              <a:t>Osobne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financije</a:t>
            </a:r>
            <a:endParaRPr lang="hr-HR" sz="1500" dirty="0">
              <a:cs typeface="Arial"/>
            </a:endParaRPr>
          </a:p>
          <a:p>
            <a:pPr marL="0" indent="0">
              <a:buNone/>
            </a:pPr>
            <a:r>
              <a:rPr lang="en-US" sz="1500" dirty="0">
                <a:ea typeface="+mn-lt"/>
                <a:cs typeface="+mn-lt"/>
              </a:rPr>
              <a:t>SIU 21: </a:t>
            </a:r>
            <a:r>
              <a:rPr lang="en-US" sz="1500" dirty="0" err="1">
                <a:ea typeface="+mn-lt"/>
                <a:cs typeface="+mn-lt"/>
              </a:rPr>
              <a:t>Mediji</a:t>
            </a:r>
            <a:endParaRPr lang="hr-HR" sz="1500" dirty="0">
              <a:cs typeface="Arial"/>
            </a:endParaRPr>
          </a:p>
        </p:txBody>
      </p:sp>
      <p:sp>
        <p:nvSpPr>
          <p:cNvPr id="4" name="Desna vitičasta zagrada 3">
            <a:extLst>
              <a:ext uri="{FF2B5EF4-FFF2-40B4-BE49-F238E27FC236}">
                <a16:creationId xmlns:a16="http://schemas.microsoft.com/office/drawing/2014/main" id="{5F3F4799-D4D1-B325-87D8-E29EB79DA4C9}"/>
              </a:ext>
            </a:extLst>
          </p:cNvPr>
          <p:cNvSpPr/>
          <p:nvPr/>
        </p:nvSpPr>
        <p:spPr bwMode="auto">
          <a:xfrm rot="10800000">
            <a:off x="3412729" y="1800225"/>
            <a:ext cx="377123" cy="845483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5" name="Desna vitičasta zagrada 4">
            <a:extLst>
              <a:ext uri="{FF2B5EF4-FFF2-40B4-BE49-F238E27FC236}">
                <a16:creationId xmlns:a16="http://schemas.microsoft.com/office/drawing/2014/main" id="{B5C43FA4-548C-173C-B7F3-FC9F469EA01F}"/>
              </a:ext>
            </a:extLst>
          </p:cNvPr>
          <p:cNvSpPr/>
          <p:nvPr/>
        </p:nvSpPr>
        <p:spPr bwMode="auto">
          <a:xfrm rot="10800000">
            <a:off x="3429538" y="2649070"/>
            <a:ext cx="377123" cy="89591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92B1C2A5-A647-D9A3-211C-6BBBC98B76D8}"/>
              </a:ext>
            </a:extLst>
          </p:cNvPr>
          <p:cNvSpPr/>
          <p:nvPr/>
        </p:nvSpPr>
        <p:spPr bwMode="auto">
          <a:xfrm rot="10800000">
            <a:off x="3412729" y="3623981"/>
            <a:ext cx="377123" cy="109761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7" name="Desna vitičasta zagrada 6">
            <a:extLst>
              <a:ext uri="{FF2B5EF4-FFF2-40B4-BE49-F238E27FC236}">
                <a16:creationId xmlns:a16="http://schemas.microsoft.com/office/drawing/2014/main" id="{6267AB5E-0870-CD17-7769-C15D4B744728}"/>
              </a:ext>
            </a:extLst>
          </p:cNvPr>
          <p:cNvSpPr/>
          <p:nvPr/>
        </p:nvSpPr>
        <p:spPr bwMode="auto">
          <a:xfrm rot="10800000">
            <a:off x="3429538" y="4724958"/>
            <a:ext cx="377123" cy="119959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2163141" y="2083753"/>
            <a:ext cx="787551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A 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37CAFAD-554A-2D87-DF34-2716AE99E547}"/>
              </a:ext>
            </a:extLst>
          </p:cNvPr>
          <p:cNvSpPr txBox="1"/>
          <p:nvPr/>
        </p:nvSpPr>
        <p:spPr>
          <a:xfrm>
            <a:off x="2163141" y="2906194"/>
            <a:ext cx="787551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A 2</a:t>
            </a:r>
            <a:endParaRPr lang="hr-HR" sz="21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441C829-DDA1-28A8-4777-1E1E5740DDB9}"/>
              </a:ext>
            </a:extLst>
          </p:cNvPr>
          <p:cNvSpPr txBox="1"/>
          <p:nvPr/>
        </p:nvSpPr>
        <p:spPr>
          <a:xfrm>
            <a:off x="2163141" y="3976581"/>
            <a:ext cx="787551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B 1</a:t>
            </a:r>
            <a:endParaRPr lang="hr-HR" sz="21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7164727-58BA-0A7C-09CE-B5AC5AD41E54}"/>
              </a:ext>
            </a:extLst>
          </p:cNvPr>
          <p:cNvSpPr txBox="1"/>
          <p:nvPr/>
        </p:nvSpPr>
        <p:spPr>
          <a:xfrm>
            <a:off x="2163141" y="5077558"/>
            <a:ext cx="787551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B 2</a:t>
            </a:r>
            <a:endParaRPr lang="hr-HR" sz="2100" dirty="0"/>
          </a:p>
        </p:txBody>
      </p:sp>
      <p:sp>
        <p:nvSpPr>
          <p:cNvPr id="12" name="Desna vitičasta zagrada 11"/>
          <p:cNvSpPr/>
          <p:nvPr/>
        </p:nvSpPr>
        <p:spPr bwMode="auto">
          <a:xfrm>
            <a:off x="5722144" y="1912074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6274369" y="1997913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1</a:t>
            </a:r>
          </a:p>
        </p:txBody>
      </p:sp>
      <p:sp>
        <p:nvSpPr>
          <p:cNvPr id="14" name="Desna vitičasta zagrada 13"/>
          <p:cNvSpPr/>
          <p:nvPr/>
        </p:nvSpPr>
        <p:spPr bwMode="auto">
          <a:xfrm>
            <a:off x="6225030" y="2472375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6667496" y="2551912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2</a:t>
            </a:r>
          </a:p>
        </p:txBody>
      </p:sp>
      <p:sp>
        <p:nvSpPr>
          <p:cNvPr id="16" name="Desna vitičasta zagrada 15"/>
          <p:cNvSpPr/>
          <p:nvPr/>
        </p:nvSpPr>
        <p:spPr bwMode="auto">
          <a:xfrm>
            <a:off x="6581122" y="3093687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17" name="Desna vitičasta zagrada 16"/>
          <p:cNvSpPr/>
          <p:nvPr/>
        </p:nvSpPr>
        <p:spPr bwMode="auto">
          <a:xfrm>
            <a:off x="7036048" y="3638936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18" name="Desna vitičasta zagrada 17"/>
          <p:cNvSpPr/>
          <p:nvPr/>
        </p:nvSpPr>
        <p:spPr bwMode="auto">
          <a:xfrm>
            <a:off x="6587072" y="4175573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19" name="Desna vitičasta zagrada 18"/>
          <p:cNvSpPr/>
          <p:nvPr/>
        </p:nvSpPr>
        <p:spPr bwMode="auto">
          <a:xfrm>
            <a:off x="6598435" y="4761345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20" name="Desna vitičasta zagrada 19"/>
          <p:cNvSpPr/>
          <p:nvPr/>
        </p:nvSpPr>
        <p:spPr bwMode="auto">
          <a:xfrm>
            <a:off x="5722144" y="5426660"/>
            <a:ext cx="428625" cy="564094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hr-HR" sz="1350" baseline="30000">
              <a:latin typeface="Arial" panose="020B0604020202020204" pitchFamily="34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6971107" y="3169369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3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7441514" y="3750633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4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7048387" y="4251098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5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7036048" y="4847183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6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F743E28B-2F2F-AC4B-9903-85FBA2F5E9F7}"/>
              </a:ext>
            </a:extLst>
          </p:cNvPr>
          <p:cNvSpPr txBox="1"/>
          <p:nvPr/>
        </p:nvSpPr>
        <p:spPr>
          <a:xfrm>
            <a:off x="6150769" y="5479397"/>
            <a:ext cx="1548037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100" dirty="0">
                <a:cs typeface="Arial"/>
              </a:rPr>
              <a:t>MODUL  7</a:t>
            </a:r>
          </a:p>
        </p:txBody>
      </p:sp>
    </p:spTree>
    <p:extLst>
      <p:ext uri="{BB962C8B-B14F-4D97-AF65-F5344CB8AC3E}">
        <p14:creationId xmlns:p14="http://schemas.microsoft.com/office/powerpoint/2010/main" val="34701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995B-9885-C3A7-E5E6-12CD3D45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68" y="44311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r-HR" dirty="0">
                <a:cs typeface="Arial"/>
              </a:rPr>
              <a:t>S</a:t>
            </a:r>
            <a:r>
              <a:rPr lang="en-US" dirty="0">
                <a:cs typeface="Arial"/>
              </a:rPr>
              <a:t>v</a:t>
            </a:r>
            <a:r>
              <a:rPr lang="hr-HR" dirty="0">
                <a:cs typeface="Arial"/>
              </a:rPr>
              <a:t>i skupovi ishoda na jednom mjestu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60" y="2057401"/>
            <a:ext cx="3434480" cy="3394472"/>
          </a:xfrm>
        </p:spPr>
      </p:pic>
    </p:spTree>
    <p:extLst>
      <p:ext uri="{BB962C8B-B14F-4D97-AF65-F5344CB8AC3E}">
        <p14:creationId xmlns:p14="http://schemas.microsoft.com/office/powerpoint/2010/main" val="4431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101" y="41978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r-HR" dirty="0"/>
              <a:t>Preporuke za ostvarivanje SIU-a prema godinama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1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84" y="2132779"/>
            <a:ext cx="3679545" cy="16218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1" y="3869670"/>
            <a:ext cx="3700979" cy="16575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55" y="3869670"/>
            <a:ext cx="3700979" cy="1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945" y="27155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r-HR" dirty="0"/>
              <a:t>Preporuke za ostvarivanje SIU-a prema godinama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2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model 2 1 drugi dio.png">
            <a:extLst>
              <a:ext uri="{FF2B5EF4-FFF2-40B4-BE49-F238E27FC236}">
                <a16:creationId xmlns:a16="http://schemas.microsoft.com/office/drawing/2014/main" id="{48F9ED42-747B-22D4-4B27-69A63B8C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8" y="3315421"/>
            <a:ext cx="3758137" cy="521567"/>
          </a:xfrm>
          <a:prstGeom prst="rect">
            <a:avLst/>
          </a:prstGeom>
        </p:spPr>
      </p:pic>
      <p:pic>
        <p:nvPicPr>
          <p:cNvPr id="5" name="Slika 4" descr="model 2 1 prvi dio.png">
            <a:extLst>
              <a:ext uri="{FF2B5EF4-FFF2-40B4-BE49-F238E27FC236}">
                <a16:creationId xmlns:a16="http://schemas.microsoft.com/office/drawing/2014/main" id="{7FBF36ED-B647-BA34-6080-8716D1B5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64" y="2146715"/>
            <a:ext cx="3586663" cy="1300344"/>
          </a:xfrm>
          <a:prstGeom prst="rect">
            <a:avLst/>
          </a:prstGeom>
        </p:spPr>
      </p:pic>
      <p:pic>
        <p:nvPicPr>
          <p:cNvPr id="6" name="Slika 5" descr="modul 8 2.png">
            <a:extLst>
              <a:ext uri="{FF2B5EF4-FFF2-40B4-BE49-F238E27FC236}">
                <a16:creationId xmlns:a16="http://schemas.microsoft.com/office/drawing/2014/main" id="{C8B67475-C8D4-A1E3-26D0-DA9EF665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45" y="3083020"/>
            <a:ext cx="3658111" cy="2250596"/>
          </a:xfrm>
          <a:prstGeom prst="rect">
            <a:avLst/>
          </a:prstGeom>
        </p:spPr>
      </p:pic>
      <p:pic>
        <p:nvPicPr>
          <p:cNvPr id="7" name="Slika 6" descr="po razredima model 2 3.png">
            <a:extLst>
              <a:ext uri="{FF2B5EF4-FFF2-40B4-BE49-F238E27FC236}">
                <a16:creationId xmlns:a16="http://schemas.microsoft.com/office/drawing/2014/main" id="{C7DBA66C-5BC8-C5BC-127F-83AC1E8BD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274" y="3946251"/>
            <a:ext cx="3793861" cy="18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4A17-D27B-B06F-772D-532238A0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cs typeface="Arial"/>
              </a:rPr>
              <a:t>Engleski jezik struke – MODUL 8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7066B-C4ED-0CDB-5F8A-6342B033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cs typeface="Arial"/>
              </a:rPr>
              <a:t>u </a:t>
            </a:r>
            <a:r>
              <a:rPr lang="en-US" dirty="0" err="1">
                <a:cs typeface="Arial"/>
              </a:rPr>
              <a:t>sektoru</a:t>
            </a:r>
            <a:r>
              <a:rPr lang="en-US" dirty="0">
                <a:cs typeface="Arial"/>
              </a:rPr>
              <a:t> TURIZAM I UGOSTITELJSTVO</a:t>
            </a:r>
          </a:p>
          <a:p>
            <a:pPr marL="0" indent="0">
              <a:buNone/>
            </a:pPr>
            <a:r>
              <a:rPr lang="en-US" dirty="0" err="1">
                <a:cs typeface="Arial"/>
              </a:rPr>
              <a:t>može</a:t>
            </a:r>
            <a:r>
              <a:rPr lang="en-US" dirty="0">
                <a:cs typeface="Arial"/>
              </a:rPr>
              <a:t> se </a:t>
            </a:r>
            <a:r>
              <a:rPr lang="en-US" dirty="0" err="1">
                <a:cs typeface="Arial"/>
              </a:rPr>
              <a:t>kombinirati</a:t>
            </a:r>
            <a:r>
              <a:rPr lang="en-US" dirty="0">
                <a:cs typeface="Arial"/>
              </a:rPr>
              <a:t> i u </a:t>
            </a:r>
            <a:r>
              <a:rPr lang="en-US" dirty="0" err="1">
                <a:cs typeface="Arial"/>
              </a:rPr>
              <a:t>ostalim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sektorima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     SIU A: </a:t>
            </a:r>
            <a:r>
              <a:rPr lang="en-US" dirty="0" err="1">
                <a:ea typeface="+mn-lt"/>
                <a:cs typeface="+mn-lt"/>
              </a:rPr>
              <a:t>Poslovna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putovanja</a:t>
            </a:r>
            <a:endParaRPr lang="en-US" dirty="0" err="1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     SIU B: </a:t>
            </a:r>
            <a:r>
              <a:rPr lang="en-US" dirty="0" err="1">
                <a:ea typeface="+mn-lt"/>
                <a:cs typeface="+mn-lt"/>
              </a:rPr>
              <a:t>Preporuka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klijentu</a:t>
            </a: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			  SIU C: </a:t>
            </a:r>
            <a:r>
              <a:rPr lang="en-US" dirty="0" err="1">
                <a:ea typeface="+mn-lt"/>
                <a:cs typeface="+mn-lt"/>
              </a:rPr>
              <a:t>Ponuda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klijentu</a:t>
            </a:r>
            <a:endParaRPr lang="en-US" dirty="0">
              <a:cs typeface="Arial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     SIU D: </a:t>
            </a:r>
            <a:r>
              <a:rPr lang="en-US" dirty="0" err="1">
                <a:ea typeface="+mn-lt"/>
                <a:cs typeface="+mn-lt"/>
              </a:rPr>
              <a:t>Posebni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zahtjevi</a:t>
            </a:r>
            <a:endParaRPr lang="en-US" dirty="0" err="1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1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Preporuke za ostvarivanje SIU-a prema godinama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MODUL 8 - u </a:t>
            </a:r>
            <a:r>
              <a:rPr lang="en-US" dirty="0" err="1"/>
              <a:t>sektoru</a:t>
            </a:r>
            <a:r>
              <a:rPr lang="en-US" dirty="0"/>
              <a:t> TURIZAM I UGOSTITELJSTVO</a:t>
            </a:r>
          </a:p>
          <a:p>
            <a:pPr marL="0" indent="0">
              <a:buNone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4.1. i 4.2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13" y="2503767"/>
            <a:ext cx="3650966" cy="16790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9" y="3343274"/>
            <a:ext cx="3658111" cy="22505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13" y="4425709"/>
            <a:ext cx="3650966" cy="12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Strukovno</a:t>
            </a:r>
            <a:r>
              <a:rPr dirty="0"/>
              <a:t> </a:t>
            </a:r>
            <a:r>
              <a:rPr dirty="0" err="1"/>
              <a:t>obrazovanje</a:t>
            </a:r>
            <a:r>
              <a:rPr dirty="0"/>
              <a:t> </a:t>
            </a:r>
            <a:r>
              <a:rPr dirty="0" err="1"/>
              <a:t>temelji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kurikularnom</a:t>
            </a:r>
            <a:r>
              <a:rPr dirty="0"/>
              <a:t> </a:t>
            </a:r>
            <a:r>
              <a:rPr dirty="0" err="1"/>
              <a:t>pristupu</a:t>
            </a:r>
            <a:endParaRPr dirty="0"/>
          </a:p>
          <a:p>
            <a:r>
              <a:rPr dirty="0"/>
              <a:t>• U </a:t>
            </a:r>
            <a:r>
              <a:rPr dirty="0" err="1"/>
              <a:t>središtu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ishodi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 (</a:t>
            </a:r>
            <a:r>
              <a:rPr dirty="0" err="1"/>
              <a:t>predmetni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strukovni</a:t>
            </a:r>
            <a:r>
              <a:rPr dirty="0"/>
              <a:t>)</a:t>
            </a:r>
          </a:p>
          <a:p>
            <a:r>
              <a:rPr dirty="0"/>
              <a:t>• </a:t>
            </a:r>
            <a:r>
              <a:rPr dirty="0" err="1"/>
              <a:t>Modularna</a:t>
            </a:r>
            <a:r>
              <a:rPr dirty="0"/>
              <a:t> </a:t>
            </a:r>
            <a:r>
              <a:rPr dirty="0" err="1"/>
              <a:t>nastava</a:t>
            </a:r>
            <a:r>
              <a:rPr dirty="0"/>
              <a:t> </a:t>
            </a:r>
            <a:r>
              <a:rPr dirty="0" err="1"/>
              <a:t>omogućuje</a:t>
            </a:r>
            <a:r>
              <a:rPr dirty="0"/>
              <a:t> </a:t>
            </a:r>
            <a:r>
              <a:rPr dirty="0" err="1"/>
              <a:t>povezivanje</a:t>
            </a:r>
            <a:r>
              <a:rPr dirty="0"/>
              <a:t> </a:t>
            </a:r>
            <a:r>
              <a:rPr dirty="0" err="1"/>
              <a:t>jezika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strukom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836F-3544-CE35-06D9-F988AAC3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176465"/>
            <a:ext cx="8229600" cy="1143000"/>
          </a:xfrm>
        </p:spPr>
        <p:txBody>
          <a:bodyPr/>
          <a:lstStyle/>
          <a:p>
            <a:r>
              <a:rPr lang="hr-HR" dirty="0">
                <a:cs typeface="Arial"/>
              </a:rPr>
              <a:t>Konkretno za vas?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76EA-6BBD-29F6-629C-D6D3F739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739753"/>
          </a:xfrm>
        </p:spPr>
        <p:txBody>
          <a:bodyPr>
            <a:normAutofit/>
          </a:bodyPr>
          <a:lstStyle/>
          <a:p>
            <a:r>
              <a:rPr lang="hr-HR" dirty="0">
                <a:cs typeface="Arial"/>
              </a:rPr>
              <a:t>Kako izgleda engleski kao modul u kojem programu?</a:t>
            </a:r>
          </a:p>
          <a:p>
            <a:endParaRPr lang="hr-HR" dirty="0">
              <a:cs typeface="Arial"/>
            </a:endParaRPr>
          </a:p>
          <a:p>
            <a:r>
              <a:rPr lang="en-US" dirty="0">
                <a:cs typeface="Arial"/>
              </a:rPr>
              <a:t>p</a:t>
            </a:r>
            <a:r>
              <a:rPr lang="hr-HR" dirty="0" err="1">
                <a:cs typeface="Arial"/>
              </a:rPr>
              <a:t>otražiti</a:t>
            </a:r>
            <a:r>
              <a:rPr lang="hr-HR" dirty="0">
                <a:cs typeface="Arial"/>
              </a:rPr>
              <a:t> </a:t>
            </a:r>
            <a:r>
              <a:rPr lang="en-US" dirty="0" err="1">
                <a:cs typeface="Arial"/>
              </a:rPr>
              <a:t>strukovne</a:t>
            </a:r>
            <a:r>
              <a:rPr lang="en-US" dirty="0">
                <a:cs typeface="Arial"/>
              </a:rPr>
              <a:t> </a:t>
            </a:r>
            <a:r>
              <a:rPr lang="hr-HR" dirty="0" err="1">
                <a:cs typeface="Arial"/>
              </a:rPr>
              <a:t>kurikule</a:t>
            </a:r>
            <a:r>
              <a:rPr lang="hr-HR" dirty="0">
                <a:cs typeface="Arial"/>
              </a:rPr>
              <a:t> kvalifikacija</a:t>
            </a:r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  <a:hlinkClick r:id="rId2"/>
              </a:rPr>
              <a:t>https://www.asoo.hr/obrazovanje/strukovno-obrazovanje/modularna-nastava/</a:t>
            </a:r>
            <a:r>
              <a:rPr lang="hr-HR" dirty="0">
                <a:ea typeface="+mn-lt"/>
                <a:cs typeface="+mn-lt"/>
              </a:rPr>
              <a:t> </a:t>
            </a:r>
            <a:endParaRPr lang="hr-HR" dirty="0"/>
          </a:p>
          <a:p>
            <a:r>
              <a:rPr lang="en-US" dirty="0">
                <a:cs typeface="Arial"/>
              </a:rPr>
              <a:t>š</a:t>
            </a:r>
            <a:r>
              <a:rPr lang="hr-HR" dirty="0">
                <a:cs typeface="Arial"/>
              </a:rPr>
              <a:t>to je još tu? </a:t>
            </a:r>
            <a:r>
              <a:rPr lang="en-US" dirty="0">
                <a:cs typeface="Arial"/>
              </a:rPr>
              <a:t>– k</a:t>
            </a:r>
            <a:r>
              <a:rPr lang="hr-HR" dirty="0" err="1">
                <a:cs typeface="Arial"/>
              </a:rPr>
              <a:t>valifikacije</a:t>
            </a:r>
            <a:r>
              <a:rPr lang="hr-HR" dirty="0">
                <a:cs typeface="Arial"/>
              </a:rPr>
              <a:t> predavača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			</a:t>
            </a:r>
            <a:r>
              <a:rPr lang="hr-HR" dirty="0">
                <a:cs typeface="Arial"/>
              </a:rPr>
              <a:t>         </a:t>
            </a:r>
            <a:r>
              <a:rPr lang="en-US" dirty="0">
                <a:cs typeface="Arial"/>
              </a:rPr>
              <a:t>t</a:t>
            </a:r>
            <a:r>
              <a:rPr lang="hr-HR" dirty="0" err="1">
                <a:cs typeface="Arial"/>
              </a:rPr>
              <a:t>ablica</a:t>
            </a:r>
            <a:r>
              <a:rPr lang="hr-HR" dirty="0">
                <a:cs typeface="Arial"/>
              </a:rPr>
              <a:t> satnice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nepoznanica</a:t>
            </a:r>
            <a:r>
              <a:rPr lang="en-US" dirty="0">
                <a:cs typeface="Arial"/>
              </a:rPr>
              <a:t> – </a:t>
            </a:r>
            <a:r>
              <a:rPr lang="en-US" dirty="0" err="1">
                <a:cs typeface="Arial"/>
              </a:rPr>
              <a:t>elementi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vrednovanja</a:t>
            </a:r>
            <a:endParaRPr lang="hr-HR" dirty="0">
              <a:cs typeface="Arial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1" y="2575186"/>
            <a:ext cx="2412016" cy="24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CED2-42C0-663A-9042-838DD033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cs typeface="Arial"/>
              </a:rPr>
              <a:t>Najkorisniji dokumenti?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68219-FB93-ED07-54C9-1E96EDB0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555"/>
            <a:ext cx="8229600" cy="3943349"/>
          </a:xfrm>
        </p:spPr>
        <p:txBody>
          <a:bodyPr>
            <a:normAutofit lnSpcReduction="10000"/>
          </a:bodyPr>
          <a:lstStyle/>
          <a:p>
            <a:r>
              <a:rPr lang="hr-HR" dirty="0">
                <a:cs typeface="Arial"/>
              </a:rPr>
              <a:t>METODOLOGIJA IZRADE SEKTORSKOG I STRUKOVNOG KURIKULA</a:t>
            </a:r>
            <a:endParaRPr lang="sr-Latn-RS" dirty="0"/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  <a:hlinkClick r:id="rId2"/>
              </a:rPr>
              <a:t>https://www.asoo.hr/wp-content/uploads/2023/10/Metodologija-izrade-sektorskog-kurikuluma-strukovnog-kurikuluma-i-KUSO.pdf</a:t>
            </a: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r>
              <a:rPr lang="hr-HR" dirty="0">
                <a:cs typeface="Arial"/>
              </a:rPr>
              <a:t>SMJERNICE ZA PRIMJENU STRUKOVNIH 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	</a:t>
            </a:r>
            <a:r>
              <a:rPr lang="hr-HR" dirty="0">
                <a:cs typeface="Arial"/>
              </a:rPr>
              <a:t>KURIKULA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hr-HR" dirty="0">
                <a:cs typeface="Arial"/>
                <a:hlinkClick r:id="rId3"/>
              </a:rPr>
              <a:t>https://www.asoo.hr/obrazovanje/strukovno-obrazovanje/smjernice-za-primjenu-strukovnih-kurikula/</a:t>
            </a:r>
            <a:r>
              <a:rPr lang="en-US" dirty="0">
                <a:cs typeface="Arial"/>
              </a:rPr>
              <a:t> </a:t>
            </a:r>
            <a:endParaRPr lang="hr-HR" dirty="0">
              <a:cs typeface="Arial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1905000"/>
            <a:ext cx="1624572" cy="15969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3" y="4953001"/>
            <a:ext cx="1625346" cy="16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82503"/>
            <a:ext cx="8438322" cy="2569370"/>
          </a:xfrm>
        </p:spPr>
        <p:txBody>
          <a:bodyPr>
            <a:normAutofit/>
          </a:bodyPr>
          <a:lstStyle/>
          <a:p>
            <a:r>
              <a:rPr lang="en-US" dirty="0" err="1"/>
              <a:t>Godišnje</a:t>
            </a:r>
            <a:r>
              <a:rPr lang="en-US" dirty="0"/>
              <a:t> – GIK (</a:t>
            </a:r>
            <a:r>
              <a:rPr lang="en-US" dirty="0" err="1"/>
              <a:t>godišnji</a:t>
            </a:r>
            <a:r>
              <a:rPr lang="en-US" dirty="0"/>
              <a:t> </a:t>
            </a:r>
            <a:r>
              <a:rPr lang="en-US" dirty="0" err="1"/>
              <a:t>izvedbeni</a:t>
            </a:r>
            <a:r>
              <a:rPr lang="en-US" dirty="0"/>
              <a:t> </a:t>
            </a:r>
            <a:r>
              <a:rPr lang="en-US" dirty="0" err="1"/>
              <a:t>kurikul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hr-HR" dirty="0"/>
              <a:t>- Isključivo prema formularu- bez </a:t>
            </a:r>
            <a:r>
              <a:rPr lang="hr-HR" dirty="0" err="1"/>
              <a:t>copy</a:t>
            </a:r>
            <a:r>
              <a:rPr lang="hr-HR" dirty="0"/>
              <a:t>-paste GIK-ova od izdavača- </a:t>
            </a:r>
            <a:r>
              <a:rPr lang="hr-HR" dirty="0">
                <a:solidFill>
                  <a:srgbClr val="FF0000"/>
                </a:solidFill>
              </a:rPr>
              <a:t>NE PRIZNAJU SE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Tematsko</a:t>
            </a:r>
            <a:r>
              <a:rPr lang="en-US" dirty="0"/>
              <a:t> (za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)</a:t>
            </a:r>
            <a:r>
              <a:rPr lang="hr-HR" dirty="0"/>
              <a:t>- </a:t>
            </a:r>
            <a:r>
              <a:rPr lang="hr-HR" dirty="0">
                <a:solidFill>
                  <a:srgbClr val="FF0000"/>
                </a:solidFill>
              </a:rPr>
              <a:t>SVAKI MJESEC- JAKO BITNO</a:t>
            </a:r>
          </a:p>
          <a:p>
            <a:r>
              <a:rPr lang="hr-HR" dirty="0">
                <a:solidFill>
                  <a:srgbClr val="FF0000"/>
                </a:solidFill>
              </a:rPr>
              <a:t>(USAGLAŠENI SAVJETNICI)</a:t>
            </a:r>
            <a:endParaRPr lang="en-US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462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GIK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4" y="983975"/>
            <a:ext cx="6930842" cy="5252998"/>
          </a:xfrm>
        </p:spPr>
      </p:pic>
    </p:spTree>
    <p:extLst>
      <p:ext uri="{BB962C8B-B14F-4D97-AF65-F5344CB8AC3E}">
        <p14:creationId xmlns:p14="http://schemas.microsoft.com/office/powerpoint/2010/main" val="66499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442" y="26160"/>
            <a:ext cx="8229600" cy="1143000"/>
          </a:xfrm>
        </p:spPr>
        <p:txBody>
          <a:bodyPr/>
          <a:lstStyle/>
          <a:p>
            <a:r>
              <a:rPr lang="en-US" dirty="0"/>
              <a:t>TEMATSKO PLANIRANJE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9" y="819981"/>
            <a:ext cx="7275443" cy="53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</a:t>
            </a:r>
            <a:r>
              <a:rPr lang="en-US" dirty="0"/>
              <a:t> - </a:t>
            </a:r>
            <a:r>
              <a:rPr lang="en-US" dirty="0" err="1"/>
              <a:t>predmet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hr-HR" dirty="0" err="1"/>
              <a:t>lementi</a:t>
            </a:r>
            <a:r>
              <a:rPr lang="en-US" dirty="0"/>
              <a:t> – </a:t>
            </a:r>
            <a:r>
              <a:rPr lang="en-US" dirty="0" err="1"/>
              <a:t>fiksni</a:t>
            </a:r>
            <a:r>
              <a:rPr lang="en-US" dirty="0"/>
              <a:t> i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redu</a:t>
            </a:r>
            <a:endParaRPr lang="hr-HR" dirty="0"/>
          </a:p>
          <a:p>
            <a:r>
              <a:rPr lang="en-US" dirty="0" err="1"/>
              <a:t>sumativno</a:t>
            </a:r>
            <a:r>
              <a:rPr lang="en-US" dirty="0"/>
              <a:t> s</a:t>
            </a:r>
            <a:r>
              <a:rPr lang="hr-HR" dirty="0"/>
              <a:t>amo A domena</a:t>
            </a:r>
          </a:p>
          <a:p>
            <a:endParaRPr lang="hr-HR" dirty="0"/>
          </a:p>
          <a:p>
            <a:r>
              <a:rPr lang="hr-HR" dirty="0"/>
              <a:t>B i C kroz prvu domenu, i formativno</a:t>
            </a:r>
            <a:endParaRPr lang="en-US" dirty="0"/>
          </a:p>
          <a:p>
            <a:r>
              <a:rPr lang="en-US" dirty="0" err="1"/>
              <a:t>opisno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- </a:t>
            </a:r>
            <a:r>
              <a:rPr lang="en-US" dirty="0" err="1"/>
              <a:t>bilješke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61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Opisno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- </a:t>
            </a:r>
            <a:r>
              <a:rPr lang="en-US" dirty="0" err="1"/>
              <a:t>bilješke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hr-HR" dirty="0" err="1"/>
              <a:t>stvarenost</a:t>
            </a:r>
            <a:r>
              <a:rPr lang="hr-HR" dirty="0"/>
              <a:t> ishoda iz domena B i C </a:t>
            </a:r>
            <a:endParaRPr lang="en-US" dirty="0"/>
          </a:p>
          <a:p>
            <a:r>
              <a:rPr lang="en-US" dirty="0"/>
              <a:t>k</a:t>
            </a:r>
            <a:r>
              <a:rPr lang="hr-HR" dirty="0" err="1"/>
              <a:t>orist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hr-HR" dirty="0" err="1"/>
              <a:t>razin</a:t>
            </a:r>
            <a:r>
              <a:rPr lang="en-US" dirty="0"/>
              <a:t>e</a:t>
            </a:r>
            <a:r>
              <a:rPr lang="hr-HR" dirty="0"/>
              <a:t> usvojenosti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hr-HR" dirty="0"/>
              <a:t>što učenik zna i može izvesti</a:t>
            </a:r>
            <a:endParaRPr lang="en-US" dirty="0"/>
          </a:p>
          <a:p>
            <a:r>
              <a:rPr lang="hr-HR" dirty="0"/>
              <a:t>u kojim je elementima posebno uspješan</a:t>
            </a:r>
            <a:endParaRPr lang="en-US" dirty="0"/>
          </a:p>
          <a:p>
            <a:r>
              <a:rPr lang="hr-HR" dirty="0"/>
              <a:t>u kojima treba unaprijediti učenje i rezultate </a:t>
            </a:r>
            <a:endParaRPr lang="en-US" dirty="0"/>
          </a:p>
          <a:p>
            <a:r>
              <a:rPr lang="hr-HR" dirty="0"/>
              <a:t>u kojima treba podršku</a:t>
            </a:r>
          </a:p>
        </p:txBody>
      </p:sp>
    </p:spTree>
    <p:extLst>
      <p:ext uri="{BB962C8B-B14F-4D97-AF65-F5344CB8AC3E}">
        <p14:creationId xmlns:p14="http://schemas.microsoft.com/office/powerpoint/2010/main" val="3130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Kriteriji vrednovanja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err="1"/>
              <a:t>Vrednuje</a:t>
            </a:r>
            <a:r>
              <a:rPr dirty="0"/>
              <a:t> se </a:t>
            </a:r>
            <a:r>
              <a:rPr dirty="0" err="1"/>
              <a:t>ostvarivanje</a:t>
            </a:r>
            <a:r>
              <a:rPr dirty="0"/>
              <a:t> </a:t>
            </a:r>
            <a:r>
              <a:rPr dirty="0" err="1"/>
              <a:t>ishoda</a:t>
            </a:r>
            <a:r>
              <a:rPr dirty="0"/>
              <a:t> </a:t>
            </a:r>
            <a:r>
              <a:rPr dirty="0" err="1"/>
              <a:t>učenja</a:t>
            </a:r>
            <a:r>
              <a:rPr dirty="0"/>
              <a:t>:</a:t>
            </a:r>
          </a:p>
          <a:p>
            <a:r>
              <a:rPr dirty="0"/>
              <a:t>• </a:t>
            </a:r>
            <a:r>
              <a:rPr dirty="0" err="1"/>
              <a:t>Slušanje</a:t>
            </a:r>
            <a:r>
              <a:rPr dirty="0"/>
              <a:t> s </a:t>
            </a:r>
            <a:r>
              <a:rPr dirty="0" err="1"/>
              <a:t>razumijevanjem</a:t>
            </a:r>
            <a:endParaRPr dirty="0"/>
          </a:p>
          <a:p>
            <a:r>
              <a:rPr dirty="0"/>
              <a:t>• </a:t>
            </a:r>
            <a:r>
              <a:rPr dirty="0" err="1"/>
              <a:t>Čitanje</a:t>
            </a:r>
            <a:r>
              <a:rPr dirty="0"/>
              <a:t> s </a:t>
            </a:r>
            <a:r>
              <a:rPr dirty="0" err="1"/>
              <a:t>razumijevanjem</a:t>
            </a:r>
            <a:endParaRPr dirty="0"/>
          </a:p>
          <a:p>
            <a:r>
              <a:rPr dirty="0"/>
              <a:t>• </a:t>
            </a:r>
            <a:r>
              <a:rPr dirty="0" err="1"/>
              <a:t>Govorenje</a:t>
            </a:r>
            <a:endParaRPr dirty="0"/>
          </a:p>
          <a:p>
            <a:r>
              <a:rPr dirty="0"/>
              <a:t>• </a:t>
            </a:r>
            <a:r>
              <a:rPr dirty="0" err="1"/>
              <a:t>Pisanje</a:t>
            </a:r>
            <a:endParaRPr dirty="0"/>
          </a:p>
          <a:p>
            <a:endParaRPr dirty="0"/>
          </a:p>
          <a:p>
            <a:r>
              <a:rPr dirty="0" err="1"/>
              <a:t>Razina</a:t>
            </a:r>
            <a:r>
              <a:rPr dirty="0"/>
              <a:t> </a:t>
            </a:r>
            <a:r>
              <a:rPr dirty="0" err="1"/>
              <a:t>usvojenosti</a:t>
            </a:r>
            <a:r>
              <a:rPr dirty="0"/>
              <a:t> </a:t>
            </a:r>
            <a:r>
              <a:rPr dirty="0" err="1"/>
              <a:t>određuje</a:t>
            </a:r>
            <a:r>
              <a:rPr dirty="0"/>
              <a:t> </a:t>
            </a:r>
            <a:r>
              <a:rPr dirty="0" err="1"/>
              <a:t>ocjenu</a:t>
            </a:r>
            <a:r>
              <a:rPr dirty="0"/>
              <a:t>.</a:t>
            </a:r>
            <a:endParaRPr lang="hr-HR" dirty="0"/>
          </a:p>
          <a:p>
            <a:r>
              <a:rPr lang="hr-HR" dirty="0" err="1"/>
              <a:t>Gamatika</a:t>
            </a:r>
            <a:r>
              <a:rPr lang="hr-HR" dirty="0"/>
              <a:t> se ne ocjenjuje </a:t>
            </a:r>
            <a:r>
              <a:rPr lang="hr-HR" dirty="0" err="1"/>
              <a:t>sumativno</a:t>
            </a:r>
            <a:r>
              <a:rPr lang="hr-HR" dirty="0"/>
              <a:t>, provjerava se- opisna ocjena – usvojio na razini </a:t>
            </a:r>
            <a:r>
              <a:rPr lang="hr-HR" dirty="0" err="1"/>
              <a:t>vrlodobar</a:t>
            </a:r>
            <a:r>
              <a:rPr lang="hr-HR" dirty="0"/>
              <a:t> </a:t>
            </a:r>
          </a:p>
          <a:p>
            <a:r>
              <a:rPr lang="hr-HR" dirty="0"/>
              <a:t>Svi učenici moraju imati bilješku na početku godine o kriterijima vrednovanja gdje je posebno naglašeno da zaključna ocjena ne proizlazi iz aritmetičke sredine te da je ona izvedena iz brojčanih ocjena (</a:t>
            </a:r>
            <a:r>
              <a:rPr lang="hr-HR" dirty="0" err="1"/>
              <a:t>sumativno</a:t>
            </a:r>
            <a:r>
              <a:rPr lang="hr-HR" dirty="0"/>
              <a:t> vrednovanje) i opisnih ocjena iz bilježaka (formativno vrednovanje-npr. vrednovane gramatike itd..)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– </a:t>
            </a:r>
            <a:r>
              <a:rPr dirty="0" err="1"/>
              <a:t>Samovrednovanje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vršnjačko</a:t>
            </a:r>
            <a:r>
              <a:rPr dirty="0"/>
              <a:t> </a:t>
            </a:r>
            <a:r>
              <a:rPr dirty="0" err="1"/>
              <a:t>vrednovanje</a:t>
            </a:r>
            <a:r>
              <a:rPr dirty="0"/>
              <a:t> (</a:t>
            </a:r>
            <a:r>
              <a:rPr dirty="0" err="1"/>
              <a:t>rubrike</a:t>
            </a:r>
            <a:r>
              <a:rPr dirty="0"/>
              <a:t>)</a:t>
            </a:r>
          </a:p>
          <a:p>
            <a:r>
              <a:rPr dirty="0"/>
              <a:t>  – </a:t>
            </a:r>
            <a:r>
              <a:rPr dirty="0" err="1"/>
              <a:t>Učeničke</a:t>
            </a:r>
            <a:r>
              <a:rPr dirty="0"/>
              <a:t> </a:t>
            </a:r>
            <a:r>
              <a:rPr dirty="0" err="1"/>
              <a:t>mape</a:t>
            </a:r>
            <a:r>
              <a:rPr dirty="0"/>
              <a:t>, </a:t>
            </a:r>
            <a:r>
              <a:rPr dirty="0" err="1"/>
              <a:t>dnevnici</a:t>
            </a:r>
            <a:r>
              <a:rPr dirty="0"/>
              <a:t> </a:t>
            </a:r>
            <a:r>
              <a:rPr dirty="0" err="1"/>
              <a:t>učenja</a:t>
            </a:r>
            <a:endParaRPr dirty="0"/>
          </a:p>
          <a:p>
            <a:r>
              <a:rPr dirty="0"/>
              <a:t>  – </a:t>
            </a:r>
            <a:r>
              <a:rPr dirty="0" err="1"/>
              <a:t>Promatranje</a:t>
            </a:r>
            <a:r>
              <a:rPr dirty="0"/>
              <a:t> </a:t>
            </a:r>
            <a:r>
              <a:rPr dirty="0" err="1"/>
              <a:t>rada</a:t>
            </a:r>
            <a:r>
              <a:rPr dirty="0"/>
              <a:t> </a:t>
            </a:r>
            <a:r>
              <a:rPr dirty="0" err="1"/>
              <a:t>učenika</a:t>
            </a:r>
            <a:endParaRPr dirty="0"/>
          </a:p>
          <a:p>
            <a:r>
              <a:rPr dirty="0"/>
              <a:t>  – </a:t>
            </a:r>
            <a:r>
              <a:rPr dirty="0" err="1"/>
              <a:t>Kratke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 </a:t>
            </a:r>
            <a:r>
              <a:rPr dirty="0" err="1"/>
              <a:t>znanja</a:t>
            </a:r>
            <a:r>
              <a:rPr dirty="0"/>
              <a:t>, </a:t>
            </a:r>
            <a:r>
              <a:rPr dirty="0" err="1"/>
              <a:t>kvizovi</a:t>
            </a:r>
            <a:endParaRPr dirty="0"/>
          </a:p>
          <a:p>
            <a:endParaRPr dirty="0"/>
          </a:p>
          <a:p>
            <a:r>
              <a:rPr dirty="0"/>
              <a:t>• </a:t>
            </a:r>
            <a:r>
              <a:rPr dirty="0" err="1"/>
              <a:t>Cilj</a:t>
            </a:r>
            <a:r>
              <a:rPr dirty="0"/>
              <a:t>: </a:t>
            </a:r>
            <a:r>
              <a:rPr dirty="0" err="1"/>
              <a:t>davanje</a:t>
            </a:r>
            <a:r>
              <a:rPr dirty="0"/>
              <a:t> </a:t>
            </a:r>
            <a:r>
              <a:rPr dirty="0" err="1"/>
              <a:t>povratne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podrška</a:t>
            </a:r>
            <a:r>
              <a:rPr dirty="0"/>
              <a:t> </a:t>
            </a:r>
            <a:r>
              <a:rPr dirty="0" err="1"/>
              <a:t>učeniku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Sumativno vrednovanje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• </a:t>
            </a:r>
            <a:r>
              <a:rPr dirty="0" err="1"/>
              <a:t>Vrednovanje</a:t>
            </a:r>
            <a:r>
              <a:rPr dirty="0"/>
              <a:t> </a:t>
            </a:r>
            <a:r>
              <a:rPr dirty="0" err="1"/>
              <a:t>naučenog</a:t>
            </a:r>
            <a:r>
              <a:rPr dirty="0"/>
              <a:t> (za </a:t>
            </a:r>
            <a:r>
              <a:rPr dirty="0" err="1"/>
              <a:t>ocjenu</a:t>
            </a:r>
            <a:r>
              <a:rPr dirty="0"/>
              <a:t>)</a:t>
            </a:r>
          </a:p>
          <a:p>
            <a:r>
              <a:rPr dirty="0"/>
              <a:t>• </a:t>
            </a:r>
            <a:r>
              <a:rPr dirty="0" err="1"/>
              <a:t>Primjeri</a:t>
            </a:r>
            <a:r>
              <a:rPr dirty="0"/>
              <a:t>:</a:t>
            </a:r>
          </a:p>
          <a:p>
            <a:r>
              <a:rPr dirty="0"/>
              <a:t>  – </a:t>
            </a:r>
            <a:r>
              <a:rPr dirty="0" err="1"/>
              <a:t>Usmena</a:t>
            </a:r>
            <a:r>
              <a:rPr dirty="0"/>
              <a:t> </a:t>
            </a:r>
            <a:r>
              <a:rPr dirty="0" err="1"/>
              <a:t>prezentacija</a:t>
            </a:r>
            <a:endParaRPr dirty="0"/>
          </a:p>
          <a:p>
            <a:r>
              <a:rPr dirty="0"/>
              <a:t>  – </a:t>
            </a:r>
            <a:r>
              <a:rPr dirty="0" err="1"/>
              <a:t>Esej</a:t>
            </a:r>
            <a:r>
              <a:rPr dirty="0"/>
              <a:t>, </a:t>
            </a:r>
            <a:r>
              <a:rPr dirty="0" err="1"/>
              <a:t>izvještaj</a:t>
            </a:r>
            <a:r>
              <a:rPr dirty="0"/>
              <a:t>, </a:t>
            </a:r>
            <a:r>
              <a:rPr dirty="0" err="1"/>
              <a:t>oglas</a:t>
            </a:r>
            <a:r>
              <a:rPr dirty="0"/>
              <a:t>, </a:t>
            </a:r>
            <a:r>
              <a:rPr dirty="0" err="1"/>
              <a:t>članak</a:t>
            </a:r>
            <a:endParaRPr dirty="0"/>
          </a:p>
          <a:p>
            <a:r>
              <a:rPr dirty="0"/>
              <a:t>  – Video </a:t>
            </a:r>
            <a:r>
              <a:rPr dirty="0" err="1"/>
              <a:t>uradak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portfolia</a:t>
            </a:r>
            <a:endParaRPr dirty="0"/>
          </a:p>
          <a:p>
            <a:r>
              <a:rPr dirty="0"/>
              <a:t>  – </a:t>
            </a:r>
            <a:r>
              <a:rPr dirty="0" err="1"/>
              <a:t>Pisane</a:t>
            </a:r>
            <a:r>
              <a:rPr dirty="0"/>
              <a:t> </a:t>
            </a:r>
            <a:r>
              <a:rPr dirty="0" err="1"/>
              <a:t>provjere</a:t>
            </a:r>
            <a:r>
              <a:rPr dirty="0"/>
              <a:t> </a:t>
            </a:r>
            <a:r>
              <a:rPr dirty="0" err="1"/>
              <a:t>znanja</a:t>
            </a:r>
            <a:endParaRPr dirty="0"/>
          </a:p>
          <a:p>
            <a:endParaRPr dirty="0"/>
          </a:p>
          <a:p>
            <a:r>
              <a:rPr dirty="0"/>
              <a:t>• </a:t>
            </a:r>
            <a:r>
              <a:rPr dirty="0" err="1"/>
              <a:t>Zaključna</a:t>
            </a:r>
            <a:r>
              <a:rPr dirty="0"/>
              <a:t> </a:t>
            </a:r>
            <a:r>
              <a:rPr dirty="0" err="1"/>
              <a:t>ocjena</a:t>
            </a:r>
            <a:r>
              <a:rPr dirty="0"/>
              <a:t>: </a:t>
            </a:r>
            <a:r>
              <a:rPr dirty="0" err="1"/>
              <a:t>kombinacija</a:t>
            </a:r>
            <a:r>
              <a:rPr dirty="0"/>
              <a:t> </a:t>
            </a:r>
            <a:r>
              <a:rPr dirty="0" err="1"/>
              <a:t>formativnog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sumativnog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5466DE-D18E-428D-9B24-EE0E7EF0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cs typeface="Arial"/>
              </a:rPr>
              <a:t>Najkorisniji dokumenti?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AB32F0-F469-4CE8-B399-E37A2BC5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66" y="1892993"/>
            <a:ext cx="6591985" cy="3777622"/>
          </a:xfrm>
        </p:spPr>
        <p:txBody>
          <a:bodyPr>
            <a:normAutofit/>
          </a:bodyPr>
          <a:lstStyle/>
          <a:p>
            <a:r>
              <a:rPr lang="hr-HR" dirty="0">
                <a:cs typeface="Arial"/>
              </a:rPr>
              <a:t>METODOLOGIJA IZRADE SEKTORSKOG I STRUKOVNOG KURIKULA</a:t>
            </a:r>
            <a:endParaRPr lang="sr-Latn-RS" dirty="0"/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  <a:hlinkClick r:id="rId2"/>
              </a:rPr>
              <a:t>https://www.asoo.hr/wp-content/uploads/2023/10/Metodologija-izrade-sektorskog-kurikuluma-strukovnog-kurikuluma-i-KUSO.pdf</a:t>
            </a:r>
            <a:endParaRPr lang="hr-HR" dirty="0">
              <a:ea typeface="+mn-lt"/>
              <a:cs typeface="+mn-lt"/>
            </a:endParaRPr>
          </a:p>
          <a:p>
            <a:r>
              <a:rPr lang="hr-HR" dirty="0">
                <a:cs typeface="Arial"/>
              </a:rPr>
              <a:t>SMJERNICE ZA PRIMJENU STRUKOVNIH 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	</a:t>
            </a:r>
            <a:r>
              <a:rPr lang="hr-HR" dirty="0">
                <a:cs typeface="Arial"/>
              </a:rPr>
              <a:t>KURIKULA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hr-HR" dirty="0">
                <a:cs typeface="Arial"/>
                <a:hlinkClick r:id="rId3"/>
              </a:rPr>
              <a:t>https://www.asoo.hr/obrazovanje/strukovno-obrazovanje/smjernice-za-primjenu-strukovnih-kurikula/</a:t>
            </a:r>
            <a:r>
              <a:rPr lang="en-US" dirty="0">
                <a:cs typeface="Arial"/>
              </a:rPr>
              <a:t> </a:t>
            </a:r>
            <a:endParaRPr lang="hr-HR" dirty="0">
              <a:cs typeface="Arial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70451B-3048-444B-A422-410E59891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04" y="1187385"/>
            <a:ext cx="1714209" cy="16850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3113010-38AD-4ED4-B073-2674F68B64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82" y="3567322"/>
            <a:ext cx="1520052" cy="15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3BBDC-D547-400F-97AF-70D38354A4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5812" y="221456"/>
            <a:ext cx="8358188" cy="6415088"/>
          </a:xfrm>
        </p:spPr>
        <p:txBody>
          <a:bodyPr>
            <a:noAutofit/>
          </a:bodyPr>
          <a:lstStyle/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r>
              <a:rPr lang="hr-HR" sz="1500" dirty="0"/>
              <a:t>-ako imamo 10 tema, moramo imati 10 ocjena- svaki učenik mora biti vrednovan iz svake teme, nebitno koji element vrednovanja</a:t>
            </a:r>
          </a:p>
          <a:p>
            <a:r>
              <a:rPr lang="hr-HR" sz="1500" dirty="0" err="1"/>
              <a:t>Sumativno</a:t>
            </a:r>
            <a:r>
              <a:rPr lang="hr-HR" sz="1500" dirty="0"/>
              <a:t> vrednovanje- samo domena A</a:t>
            </a:r>
          </a:p>
          <a:p>
            <a:r>
              <a:rPr lang="hr-HR" sz="1500" dirty="0"/>
              <a:t>Formativno vrednovanje- b, c</a:t>
            </a:r>
          </a:p>
          <a:p>
            <a:r>
              <a:rPr lang="hr-HR" sz="1500" dirty="0"/>
              <a:t>Esej- ne samo </a:t>
            </a:r>
            <a:r>
              <a:rPr lang="hr-HR" sz="1500" dirty="0" err="1"/>
              <a:t>argumentativni</a:t>
            </a:r>
            <a:r>
              <a:rPr lang="hr-HR" sz="1500" dirty="0"/>
              <a:t> esej, nego sve vrste pisanih oblika</a:t>
            </a:r>
          </a:p>
          <a:p>
            <a:r>
              <a:rPr lang="hr-HR" sz="1500" dirty="0"/>
              <a:t>Praksa-modul-strani jezik ???</a:t>
            </a:r>
          </a:p>
          <a:p>
            <a:r>
              <a:rPr lang="hr-HR" sz="1500" dirty="0"/>
              <a:t>U kriterije vrednovanje obavezno upisati što sve sadrži zaključna ocjena,  obavezno objaviti na stranicama škole + učenicima u bilješke.</a:t>
            </a:r>
          </a:p>
          <a:p>
            <a:r>
              <a:rPr lang="hr-HR" sz="1500" dirty="0"/>
              <a:t>Ispravljanje ocjena- imaju pravo odgovarati i na zadnjem satu, inače se ocjena može poništiti.</a:t>
            </a:r>
          </a:p>
          <a:p>
            <a:r>
              <a:rPr lang="hr-HR" sz="1500" dirty="0"/>
              <a:t>Ispitivati ISKLJUČIVO na satu engleskog jezika i NE pod odmorom</a:t>
            </a:r>
          </a:p>
          <a:p>
            <a:r>
              <a:rPr lang="hr-HR" sz="1500" dirty="0"/>
              <a:t>OBAVEZNO programi individualizacije i prilagođeni programi i STRIKTNO se držati istih</a:t>
            </a:r>
          </a:p>
          <a:p>
            <a:r>
              <a:rPr lang="hr-HR" sz="1500" dirty="0"/>
              <a:t>Ispravak ocjena- pišemo svaku ocjenu- i to upisati na početku upisati u bilješku</a:t>
            </a:r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768297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AA09F84-F9E6-41BB-B0C9-6B054F128E4B}"/>
              </a:ext>
            </a:extLst>
          </p:cNvPr>
          <p:cNvSpPr/>
          <p:nvPr/>
        </p:nvSpPr>
        <p:spPr>
          <a:xfrm>
            <a:off x="721360" y="1295291"/>
            <a:ext cx="8341360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Element- jezično posredovanje- nema više, samo 3 i 4 razred starih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i 3. razredi trogodišnjih mogu imati stare elemente vrednovanja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razredi općeobrazovni- imaju iste elemente vrednovanja kao i četverogodišnji, obavezno sljedećim redoslijedom:                   </a:t>
            </a:r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slušanje s razumijevanjem</a:t>
            </a:r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čitanje s razumijevanjem</a:t>
            </a:r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govorenje</a:t>
            </a:r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pisanje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Engleski jezik kao modul: elementi vrednovanja su ishodi iz određenog skupa ishoda.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 svakom polugodištu treba napisati bilješku o učenikovom napretku.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Bilješka esej 18/20 – ne može! Treba pisati tema, gradivo, što je provjeravano tim esejom, što je učenik usvojio, a što nije.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Naš prijedlog- isprintati kriterije i dati učenicima da si zalijepe u bilježnicu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hr-HR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Revidirati kriterije/ postotke i držati se svi postotaka</a:t>
            </a:r>
          </a:p>
        </p:txBody>
      </p:sp>
    </p:spTree>
    <p:extLst>
      <p:ext uri="{BB962C8B-B14F-4D97-AF65-F5344CB8AC3E}">
        <p14:creationId xmlns:p14="http://schemas.microsoft.com/office/powerpoint/2010/main" val="348197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10B6F-2DAA-4417-802C-978FFF72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vrednovanja u </a:t>
            </a:r>
            <a:r>
              <a:rPr lang="hr-HR" dirty="0" err="1"/>
              <a:t>moduarnoj</a:t>
            </a:r>
            <a:r>
              <a:rPr lang="hr-HR" dirty="0"/>
              <a:t> nastavi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E1F360-8837-43F5-94D5-0169E555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ako je samostalan modul, sam za sebe- kriteriji </a:t>
            </a:r>
            <a:r>
              <a:rPr lang="hr-HR" dirty="0" err="1"/>
              <a:t>standrdni</a:t>
            </a:r>
            <a:r>
              <a:rPr lang="hr-HR" dirty="0"/>
              <a:t>, od prije (kao četverogodišnji)</a:t>
            </a:r>
          </a:p>
          <a:p>
            <a:r>
              <a:rPr lang="hr-HR" dirty="0"/>
              <a:t>Ako je u sklopu modula (posluživanje)- elementi se pišu u bilješke- e-dnevnik  (SIU)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Bilješka za svakog učenika na kraju polugodišta/ </a:t>
            </a:r>
            <a:r>
              <a:rPr lang="hr-HR"/>
              <a:t>godine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684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• SIU i modularna nastava usmjeravaju nastavu jezika na praktične kompetencije</a:t>
            </a:r>
          </a:p>
          <a:p>
            <a:r>
              <a:t>• Kriteriji vrednovanja kombiniraju formativne i sumativne elemente</a:t>
            </a:r>
          </a:p>
          <a:p>
            <a:r>
              <a:t>• Uloga nastavnika: pratiti, podržati i ocijeniti napredak učenika</a:t>
            </a:r>
          </a:p>
          <a:p>
            <a:endParaRPr/>
          </a:p>
          <a:p>
            <a:r>
              <a:t>Izvori: ASOO, HKO, kurikuli NN 10/25 i NN 7/25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A945A-B4E3-42A0-AECB-A87A2C08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624110"/>
            <a:ext cx="8056879" cy="1280890"/>
          </a:xfrm>
        </p:spPr>
        <p:txBody>
          <a:bodyPr>
            <a:normAutofit/>
          </a:bodyPr>
          <a:lstStyle/>
          <a:p>
            <a:r>
              <a:rPr lang="en-US" dirty="0"/>
              <a:t>DVA TEMELJNA KURIKULA</a:t>
            </a:r>
            <a:br>
              <a:rPr lang="hr-HR" dirty="0"/>
            </a:br>
            <a:r>
              <a:rPr lang="hr-HR" sz="2000" dirty="0"/>
              <a:t>Kao općeobrazovni predmet:    Kao općeobrazovni modul: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BD3E9A7-BE53-49A5-B869-39116E1A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02" y="2202180"/>
            <a:ext cx="2451405" cy="24536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B60357D-163A-4F48-AD84-AA8CF1CD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2098662"/>
            <a:ext cx="2580861" cy="26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1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783EA-077B-45AD-91DF-F607A7FA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Kao PREDMET</a:t>
            </a:r>
            <a:r>
              <a:rPr lang="hr-HR" dirty="0"/>
              <a:t> – 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829FB3-6829-46FA-A26A-F8555BB7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dirty="0"/>
              <a:t>VREDNOVANJE ODGOJNO-OBRAZOVNIH ISHODA</a:t>
            </a:r>
          </a:p>
          <a:p>
            <a:pPr marL="0" lvl="0" indent="0">
              <a:buNone/>
            </a:pPr>
            <a:r>
              <a:rPr lang="hr-HR" dirty="0"/>
              <a:t>	</a:t>
            </a:r>
            <a:r>
              <a:rPr lang="hr-HR" b="1" dirty="0"/>
              <a:t>Elementi vrednovanja</a:t>
            </a:r>
          </a:p>
          <a:p>
            <a:r>
              <a:rPr lang="hr-HR" dirty="0"/>
              <a:t>Slušanje s razumijevanjem</a:t>
            </a:r>
          </a:p>
          <a:p>
            <a:r>
              <a:rPr lang="hr-HR" dirty="0"/>
              <a:t>Čitanje s razumijevanjem</a:t>
            </a:r>
          </a:p>
          <a:p>
            <a:r>
              <a:rPr lang="hr-HR" dirty="0"/>
              <a:t>Govorenje</a:t>
            </a:r>
          </a:p>
          <a:p>
            <a:r>
              <a:rPr lang="hr-HR" dirty="0"/>
              <a:t>Pisanje</a:t>
            </a:r>
          </a:p>
          <a:p>
            <a:pPr marL="0" indent="0">
              <a:buFontTx/>
              <a:buNone/>
            </a:pPr>
            <a:endParaRPr lang="hr-HR" dirty="0"/>
          </a:p>
          <a:p>
            <a:pPr marL="0" indent="0">
              <a:buFontTx/>
              <a:buNone/>
            </a:pPr>
            <a:r>
              <a:rPr lang="hr-HR" dirty="0"/>
              <a:t>Jezično posredovanje – kroz govorenje ili pisanje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491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2A925-0453-4AD1-87B4-2FB83A4B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Kao MODUL –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struke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78465D-4A13-4883-A796-9C876AC3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/>
              <a:t>kroz 8 modula</a:t>
            </a:r>
          </a:p>
          <a:p>
            <a:r>
              <a:rPr lang="hr-HR" dirty="0"/>
              <a:t>Modul 1 – Osobni podatci u pisanom i usmenom izričaju</a:t>
            </a:r>
          </a:p>
          <a:p>
            <a:r>
              <a:rPr lang="hr-HR" dirty="0"/>
              <a:t>Modul 2 – Poslovanje</a:t>
            </a:r>
          </a:p>
          <a:p>
            <a:r>
              <a:rPr lang="hr-HR" dirty="0"/>
              <a:t>Modul 3 – Aktivnosti u zajednici i poslovnom okruženju</a:t>
            </a:r>
          </a:p>
          <a:p>
            <a:r>
              <a:rPr lang="hr-HR" dirty="0"/>
              <a:t>Modul 4 – Stručna praksa u inozemstvu i sudjelovanje u projektima </a:t>
            </a:r>
          </a:p>
          <a:p>
            <a:r>
              <a:rPr lang="hr-HR" dirty="0"/>
              <a:t>Modul 5 – Tehnološki i osobni napredak u struci</a:t>
            </a:r>
          </a:p>
          <a:p>
            <a:r>
              <a:rPr lang="hr-HR" dirty="0"/>
              <a:t>Modul 6 – Komunikacija mišljenja, ideja i stavova</a:t>
            </a:r>
          </a:p>
          <a:p>
            <a:r>
              <a:rPr lang="hr-HR" dirty="0"/>
              <a:t>Modul 7 – Izlaganje, sažimanje i rasprava u poslovnoj komunikaciji</a:t>
            </a:r>
          </a:p>
          <a:p>
            <a:endParaRPr lang="hr-HR" dirty="0"/>
          </a:p>
          <a:p>
            <a:r>
              <a:rPr lang="hr-HR" dirty="0"/>
              <a:t>Modul 8 – Predstavljanje Hrvatske strancima- za sektor </a:t>
            </a:r>
            <a:r>
              <a:rPr lang="en-US" dirty="0"/>
              <a:t>T</a:t>
            </a:r>
            <a:r>
              <a:rPr lang="hr-HR" dirty="0" err="1"/>
              <a:t>urizma</a:t>
            </a:r>
            <a:r>
              <a:rPr lang="hr-HR" dirty="0"/>
              <a:t>, a može se kombinirati i u ostalim sektorima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430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625BA3-AFC3-49D2-928C-F77E4C2D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AF1E34F-265F-465E-9F0A-74ABB41F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0"/>
            <a:ext cx="586201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E1673-8690-4071-AA13-4B564B39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158697E-6999-41F8-8202-C1C9F0DF7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4" y="1242392"/>
            <a:ext cx="8789251" cy="3862571"/>
          </a:xfrm>
        </p:spPr>
      </p:pic>
    </p:spTree>
    <p:extLst>
      <p:ext uri="{BB962C8B-B14F-4D97-AF65-F5344CB8AC3E}">
        <p14:creationId xmlns:p14="http://schemas.microsoft.com/office/powerpoint/2010/main" val="426127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6E87F-914A-425C-B585-B1A48BC3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Terminologija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A5D055-D904-4211-9B3C-16DC25A8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ishodi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–  </a:t>
            </a:r>
            <a:r>
              <a:rPr lang="en-US" dirty="0" err="1"/>
              <a:t>opisnice</a:t>
            </a:r>
            <a:r>
              <a:rPr lang="en-US" dirty="0"/>
              <a:t> </a:t>
            </a:r>
            <a:r>
              <a:rPr lang="en-US" dirty="0" err="1"/>
              <a:t>općih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strukovnih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pripadajuću</a:t>
            </a:r>
            <a:r>
              <a:rPr lang="en-US" dirty="0"/>
              <a:t> </a:t>
            </a:r>
            <a:r>
              <a:rPr lang="en-US" dirty="0" err="1"/>
              <a:t>samostalnost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odgovornost</a:t>
            </a:r>
            <a:endParaRPr lang="en-US" dirty="0"/>
          </a:p>
          <a:p>
            <a:r>
              <a:rPr lang="en-US" dirty="0" err="1"/>
              <a:t>grupirani</a:t>
            </a:r>
            <a:r>
              <a:rPr lang="en-US" dirty="0"/>
              <a:t> u </a:t>
            </a:r>
            <a:r>
              <a:rPr lang="en-US" b="1" dirty="0" err="1"/>
              <a:t>skupove</a:t>
            </a:r>
            <a:r>
              <a:rPr lang="en-US" b="1" dirty="0"/>
              <a:t> </a:t>
            </a:r>
            <a:r>
              <a:rPr lang="en-US" b="1" dirty="0" err="1"/>
              <a:t>ishoda</a:t>
            </a:r>
            <a:r>
              <a:rPr lang="en-US" b="1" dirty="0"/>
              <a:t> </a:t>
            </a:r>
            <a:r>
              <a:rPr lang="en-US" b="1" dirty="0" err="1"/>
              <a:t>učenja</a:t>
            </a:r>
            <a:r>
              <a:rPr lang="en-US" b="1" dirty="0"/>
              <a:t> </a:t>
            </a:r>
            <a:r>
              <a:rPr lang="en-US" dirty="0" err="1"/>
              <a:t>pripadajuće</a:t>
            </a:r>
            <a:r>
              <a:rPr lang="en-US" dirty="0"/>
              <a:t> </a:t>
            </a:r>
            <a:r>
              <a:rPr lang="en-US" dirty="0" err="1"/>
              <a:t>kvalifikacije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temelj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kvalifikacije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SIU – </a:t>
            </a:r>
            <a:r>
              <a:rPr lang="en-US" dirty="0" err="1"/>
              <a:t>skupovi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učenja</a:t>
            </a:r>
            <a:endParaRPr lang="en-US" dirty="0"/>
          </a:p>
          <a:p>
            <a:r>
              <a:rPr lang="en-US" u="sng" dirty="0">
                <a:hlinkClick r:id="rId2"/>
              </a:rPr>
              <a:t>https://hko.srce.hr/registar/standardi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7141338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3215</TotalTime>
  <Words>1006</Words>
  <Application>Microsoft Office PowerPoint</Application>
  <PresentationFormat>Prikaz na zaslonu (4:3)</PresentationFormat>
  <Paragraphs>208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Pramen</vt:lpstr>
      <vt:lpstr>Diseminacija: KURIKULARNI PRISTUP PLANIRANJU I VREDNOVANJU        za nastavnike u strukovnim školama</vt:lpstr>
      <vt:lpstr>Kontekst</vt:lpstr>
      <vt:lpstr>Najkorisniji dokumenti?</vt:lpstr>
      <vt:lpstr>DVA TEMELJNA KURIKULA Kao općeobrazovni predmet:    Kao općeobrazovni modul:</vt:lpstr>
      <vt:lpstr>Kao PREDMET – sadržaj</vt:lpstr>
      <vt:lpstr>Kao MODUL – Engleski jezik struke</vt:lpstr>
      <vt:lpstr>PowerPoint prezentacija</vt:lpstr>
      <vt:lpstr>PowerPoint prezentacija</vt:lpstr>
      <vt:lpstr>Terminologija</vt:lpstr>
      <vt:lpstr>HKO registar</vt:lpstr>
      <vt:lpstr>PowerPoint prezentacija</vt:lpstr>
      <vt:lpstr>PowerPoint prezentacija</vt:lpstr>
      <vt:lpstr>PowerPoint prezentacija</vt:lpstr>
      <vt:lpstr> Engleski jezik struke SIU 1 – 21 </vt:lpstr>
      <vt:lpstr>Svi skupovi ishoda na jednom mjestu</vt:lpstr>
      <vt:lpstr>Preporuke za ostvarivanje SIU-a prema godinama učenja</vt:lpstr>
      <vt:lpstr>Preporuke za ostvarivanje SIU-a prema godinama učenja</vt:lpstr>
      <vt:lpstr>Engleski jezik struke – MODUL 8</vt:lpstr>
      <vt:lpstr>Preporuke za ostvarivanje SIU-a prema godinama učenja</vt:lpstr>
      <vt:lpstr>Konkretno za vas?</vt:lpstr>
      <vt:lpstr>Najkorisniji dokumenti?</vt:lpstr>
      <vt:lpstr>PLANIRANJE</vt:lpstr>
      <vt:lpstr>GIK</vt:lpstr>
      <vt:lpstr>TEMATSKO PLANIRANJE</vt:lpstr>
      <vt:lpstr>Vrednovanje - predmet</vt:lpstr>
      <vt:lpstr>Opisno praćenje - bilješke</vt:lpstr>
      <vt:lpstr>Kriteriji vrednovanja</vt:lpstr>
      <vt:lpstr>PowerPoint prezentacija</vt:lpstr>
      <vt:lpstr>Sumativno vrednovanje</vt:lpstr>
      <vt:lpstr>PowerPoint prezentacija</vt:lpstr>
      <vt:lpstr>PowerPoint prezentacija</vt:lpstr>
      <vt:lpstr>Elementi vrednovanja u moduarnoj nastavi</vt:lpstr>
      <vt:lpstr>Zaključak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Diseminacija: Kurikularni pristup u strukovnim školama</dc:title>
  <dc:subject/>
  <dc:creator>Korisnik</dc:creator>
  <cp:keywords/>
  <dc:description>generated using python-pptx</dc:description>
  <cp:lastModifiedBy>melina lopar</cp:lastModifiedBy>
  <cp:revision>17</cp:revision>
  <dcterms:created xsi:type="dcterms:W3CDTF">2013-01-27T09:14:16Z</dcterms:created>
  <dcterms:modified xsi:type="dcterms:W3CDTF">2025-09-03T09:40:01Z</dcterms:modified>
  <cp:category/>
</cp:coreProperties>
</file>